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sldIdLst>
    <p:sldId id="256" r:id="rId2"/>
    <p:sldId id="342" r:id="rId3"/>
    <p:sldId id="343" r:id="rId4"/>
    <p:sldId id="344" r:id="rId5"/>
    <p:sldId id="305" r:id="rId6"/>
    <p:sldId id="327" r:id="rId7"/>
    <p:sldId id="326" r:id="rId8"/>
    <p:sldId id="330" r:id="rId9"/>
    <p:sldId id="357" r:id="rId10"/>
    <p:sldId id="366" r:id="rId11"/>
    <p:sldId id="359" r:id="rId12"/>
    <p:sldId id="280" r:id="rId13"/>
    <p:sldId id="281" r:id="rId14"/>
    <p:sldId id="382" r:id="rId15"/>
    <p:sldId id="376" r:id="rId16"/>
    <p:sldId id="402" r:id="rId17"/>
    <p:sldId id="360" r:id="rId18"/>
    <p:sldId id="374" r:id="rId19"/>
    <p:sldId id="361" r:id="rId20"/>
    <p:sldId id="390" r:id="rId21"/>
    <p:sldId id="363" r:id="rId22"/>
    <p:sldId id="333" r:id="rId23"/>
    <p:sldId id="351" r:id="rId24"/>
    <p:sldId id="352" r:id="rId25"/>
    <p:sldId id="367" r:id="rId26"/>
    <p:sldId id="368" r:id="rId27"/>
    <p:sldId id="370" r:id="rId28"/>
    <p:sldId id="371" r:id="rId29"/>
    <p:sldId id="288" r:id="rId30"/>
    <p:sldId id="387" r:id="rId31"/>
    <p:sldId id="373" r:id="rId32"/>
    <p:sldId id="398" r:id="rId33"/>
    <p:sldId id="391" r:id="rId34"/>
    <p:sldId id="392" r:id="rId35"/>
    <p:sldId id="397" r:id="rId36"/>
    <p:sldId id="399" r:id="rId37"/>
    <p:sldId id="400" r:id="rId38"/>
    <p:sldId id="401" r:id="rId39"/>
    <p:sldId id="304" r:id="rId40"/>
    <p:sldId id="385" r:id="rId41"/>
    <p:sldId id="258" r:id="rId42"/>
    <p:sldId id="33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00080"/>
    <a:srgbClr val="FF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6" autoAdjust="0"/>
    <p:restoredTop sz="78462" autoAdjust="0"/>
  </p:normalViewPr>
  <p:slideViewPr>
    <p:cSldViewPr snapToGrid="0" snapToObjects="1">
      <p:cViewPr>
        <p:scale>
          <a:sx n="72" d="100"/>
          <a:sy n="72" d="100"/>
        </p:scale>
        <p:origin x="-206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ata\harDta\VUMC_byNLM\MastersResearch\wMia\dataAnalysis\SD_data\procSD_data\allCaPts\analysis\analysisOfPlans\brCaPlans_trendOfSpcfcPlans_correc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864942038495188"/>
          <c:y val="0.0274261603375527"/>
          <c:w val="0.865266404199475"/>
          <c:h val="0.868412243924055"/>
        </c:manualLayout>
      </c:layout>
      <c:lineChart>
        <c:grouping val="standard"/>
        <c:varyColors val="0"/>
        <c:ser>
          <c:idx val="1"/>
          <c:order val="0"/>
          <c:tx>
            <c:v>AC-&gt;T{q14dx4}</c:v>
          </c:tx>
          <c:cat>
            <c:numRef>
              <c:f>'AC-T vs TC (Yrly)-Br-ca-Pts'!$B$2:$B$6</c:f>
              <c:numCache>
                <c:formatCode>General</c:formatCode>
                <c:ptCount val="5"/>
                <c:pt idx="0">
                  <c:v>2006.0</c:v>
                </c:pt>
                <c:pt idx="1">
                  <c:v>2007.0</c:v>
                </c:pt>
                <c:pt idx="2">
                  <c:v>2008.0</c:v>
                </c:pt>
                <c:pt idx="3">
                  <c:v>2009.0</c:v>
                </c:pt>
                <c:pt idx="4">
                  <c:v>2010.0</c:v>
                </c:pt>
              </c:numCache>
            </c:numRef>
          </c:cat>
          <c:val>
            <c:numRef>
              <c:f>'AC-T vs TC (Yrly)-Br-ca-Pts'!$C$9:$C$13</c:f>
              <c:numCache>
                <c:formatCode>0.000</c:formatCode>
                <c:ptCount val="5"/>
                <c:pt idx="0">
                  <c:v>0.857142857142857</c:v>
                </c:pt>
                <c:pt idx="1">
                  <c:v>0.555555555555556</c:v>
                </c:pt>
                <c:pt idx="2">
                  <c:v>0.18</c:v>
                </c:pt>
                <c:pt idx="3">
                  <c:v>0.0178571428571429</c:v>
                </c:pt>
                <c:pt idx="4">
                  <c:v>0.0487804878048781</c:v>
                </c:pt>
              </c:numCache>
            </c:numRef>
          </c:val>
          <c:smooth val="0"/>
        </c:ser>
        <c:ser>
          <c:idx val="0"/>
          <c:order val="1"/>
          <c:tx>
            <c:v>AC-&gt;T{q7dx12}</c:v>
          </c:tx>
          <c:cat>
            <c:numRef>
              <c:f>'AC-T vs TC (Yrly)-Br-ca-Pts'!$B$2:$B$6</c:f>
              <c:numCache>
                <c:formatCode>General</c:formatCode>
                <c:ptCount val="5"/>
                <c:pt idx="0">
                  <c:v>2006.0</c:v>
                </c:pt>
                <c:pt idx="1">
                  <c:v>2007.0</c:v>
                </c:pt>
                <c:pt idx="2">
                  <c:v>2008.0</c:v>
                </c:pt>
                <c:pt idx="3">
                  <c:v>2009.0</c:v>
                </c:pt>
                <c:pt idx="4">
                  <c:v>2010.0</c:v>
                </c:pt>
              </c:numCache>
            </c:numRef>
          </c:cat>
          <c:val>
            <c:numRef>
              <c:f>'AC-T vs TC (Yrly)-Br-ca-Pts'!$C$2:$C$6</c:f>
              <c:numCache>
                <c:formatCode>0.000</c:formatCode>
                <c:ptCount val="5"/>
                <c:pt idx="0">
                  <c:v>0.142857142857143</c:v>
                </c:pt>
                <c:pt idx="1">
                  <c:v>0.277777777777778</c:v>
                </c:pt>
                <c:pt idx="2">
                  <c:v>0.52</c:v>
                </c:pt>
                <c:pt idx="3">
                  <c:v>0.446428571428572</c:v>
                </c:pt>
                <c:pt idx="4">
                  <c:v>0.414634146341463</c:v>
                </c:pt>
              </c:numCache>
            </c:numRef>
          </c:val>
          <c:smooth val="0"/>
        </c:ser>
        <c:ser>
          <c:idx val="2"/>
          <c:order val="2"/>
          <c:tx>
            <c:v>TC</c:v>
          </c:tx>
          <c:val>
            <c:numRef>
              <c:f>'AC-T vs TC (Yrly)-Br-ca-Pts'!$C$16:$C$20</c:f>
              <c:numCache>
                <c:formatCode>0.000</c:formatCode>
                <c:ptCount val="5"/>
                <c:pt idx="0">
                  <c:v>0.0</c:v>
                </c:pt>
                <c:pt idx="1">
                  <c:v>0.166666666666667</c:v>
                </c:pt>
                <c:pt idx="2">
                  <c:v>0.3</c:v>
                </c:pt>
                <c:pt idx="3">
                  <c:v>0.535714285714286</c:v>
                </c:pt>
                <c:pt idx="4">
                  <c:v>0.536585365853658</c:v>
                </c:pt>
              </c:numCache>
            </c:numRef>
          </c:val>
          <c:smooth val="0"/>
        </c:ser>
        <c:dLbls>
          <c:showLegendKey val="0"/>
          <c:showVal val="0"/>
          <c:showCatName val="0"/>
          <c:showSerName val="0"/>
          <c:showPercent val="0"/>
          <c:showBubbleSize val="0"/>
        </c:dLbls>
        <c:marker val="1"/>
        <c:smooth val="0"/>
        <c:axId val="2119371048"/>
        <c:axId val="2119376888"/>
      </c:lineChart>
      <c:catAx>
        <c:axId val="2119371048"/>
        <c:scaling>
          <c:orientation val="minMax"/>
        </c:scaling>
        <c:delete val="0"/>
        <c:axPos val="b"/>
        <c:title>
          <c:tx>
            <c:rich>
              <a:bodyPr/>
              <a:lstStyle/>
              <a:p>
                <a:pPr>
                  <a:defRPr>
                    <a:latin typeface="Helvetica"/>
                    <a:cs typeface="Helvetica"/>
                  </a:defRPr>
                </a:pPr>
                <a:r>
                  <a:rPr lang="en-US" sz="2000" dirty="0" smtClean="0">
                    <a:latin typeface="Helvetica"/>
                    <a:cs typeface="Helvetica"/>
                  </a:rPr>
                  <a:t>Year</a:t>
                </a:r>
                <a:endParaRPr lang="en-US" sz="2000" dirty="0">
                  <a:latin typeface="Helvetica"/>
                  <a:cs typeface="Helvetica"/>
                </a:endParaRPr>
              </a:p>
            </c:rich>
          </c:tx>
          <c:layout>
            <c:manualLayout>
              <c:xMode val="edge"/>
              <c:yMode val="edge"/>
              <c:x val="0.396905183727034"/>
              <c:y val="0.941558441558442"/>
            </c:manualLayout>
          </c:layout>
          <c:overlay val="0"/>
        </c:title>
        <c:numFmt formatCode="General" sourceLinked="1"/>
        <c:majorTickMark val="out"/>
        <c:minorTickMark val="none"/>
        <c:tickLblPos val="nextTo"/>
        <c:txPr>
          <a:bodyPr/>
          <a:lstStyle/>
          <a:p>
            <a:pPr>
              <a:defRPr sz="2000">
                <a:latin typeface="Helvetica"/>
                <a:cs typeface="Helvetica"/>
              </a:defRPr>
            </a:pPr>
            <a:endParaRPr lang="en-US"/>
          </a:p>
        </c:txPr>
        <c:crossAx val="2119376888"/>
        <c:crosses val="autoZero"/>
        <c:auto val="1"/>
        <c:lblAlgn val="ctr"/>
        <c:lblOffset val="100"/>
        <c:noMultiLvlLbl val="0"/>
      </c:catAx>
      <c:valAx>
        <c:axId val="2119376888"/>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 sourceLinked="0"/>
        <c:majorTickMark val="out"/>
        <c:minorTickMark val="none"/>
        <c:tickLblPos val="nextTo"/>
        <c:txPr>
          <a:bodyPr/>
          <a:lstStyle/>
          <a:p>
            <a:pPr>
              <a:defRPr sz="2000">
                <a:latin typeface="Helvetica"/>
                <a:cs typeface="Helvetica"/>
              </a:defRPr>
            </a:pPr>
            <a:endParaRPr lang="en-US"/>
          </a:p>
        </c:txPr>
        <c:crossAx val="2119371048"/>
        <c:crosses val="autoZero"/>
        <c:crossBetween val="between"/>
        <c:majorUnit val="0.1"/>
      </c:valAx>
    </c:plotArea>
    <c:legend>
      <c:legendPos val="r"/>
      <c:layout>
        <c:manualLayout>
          <c:xMode val="edge"/>
          <c:yMode val="edge"/>
          <c:x val="0.661482830271216"/>
          <c:y val="0.524079319630501"/>
          <c:w val="0.289906058617673"/>
          <c:h val="0.203581182099073"/>
        </c:manualLayout>
      </c:layout>
      <c:overlay val="0"/>
      <c:spPr>
        <a:solidFill>
          <a:srgbClr val="FFFFFF"/>
        </a:solidFill>
      </c:spPr>
      <c:txPr>
        <a:bodyPr/>
        <a:lstStyle/>
        <a:p>
          <a:pPr>
            <a:defRPr sz="2000">
              <a:latin typeface="Helvetica"/>
              <a:cs typeface="Helvetica"/>
            </a:defRPr>
          </a:pPr>
          <a:endParaRPr lang="en-US"/>
        </a:p>
      </c:txPr>
    </c:legend>
    <c:plotVisOnly val="1"/>
    <c:dispBlanksAs val="gap"/>
    <c:showDLblsOverMax val="0"/>
  </c:chart>
  <c:spPr>
    <a:solidFill>
      <a:srgbClr val="FFFFFF"/>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275454-F42C-A446-933E-A1BBE75811DC}" type="datetimeFigureOut">
              <a:rPr lang="en-US" smtClean="0"/>
              <a:t>10/8/15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DB784-A50F-5A4C-9ECC-869F2D5C744B}" type="slidenum">
              <a:rPr lang="en-US" smtClean="0"/>
              <a:t>‹#›</a:t>
            </a:fld>
            <a:endParaRPr lang="en-US"/>
          </a:p>
        </p:txBody>
      </p:sp>
    </p:spTree>
    <p:extLst>
      <p:ext uri="{BB962C8B-B14F-4D97-AF65-F5344CB8AC3E}">
        <p14:creationId xmlns:p14="http://schemas.microsoft.com/office/powerpoint/2010/main" val="1205508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aic.org/state_report_cards/report_card_wa.pdf" TargetMode="External"/><Relationship Id="rId4" Type="http://schemas.openxmlformats.org/officeDocument/2006/relationships/hyperlink" Target="http://www.aha.org/research/rc/stat-studies/fast-facts.shtml" TargetMode="External"/><Relationship Id="rId5" Type="http://schemas.openxmlformats.org/officeDocument/2006/relationships/hyperlink" Target="http://www.ncpanet.org/home/introducing-ncpa" TargetMode="External"/><Relationship Id="rId6" Type="http://schemas.openxmlformats.org/officeDocument/2006/relationships/hyperlink" Target="http://www.cdc.gov/nchs/fastats/nursing-home-care.htm"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Vanderbilt EHR statistics 2013</a:t>
            </a:r>
          </a:p>
          <a:p>
            <a:pPr lvl="1"/>
            <a:r>
              <a:rPr lang="en-US" dirty="0" smtClean="0"/>
              <a:t>11K – people access system each day</a:t>
            </a:r>
          </a:p>
          <a:p>
            <a:pPr lvl="1"/>
            <a:r>
              <a:rPr lang="en-US" dirty="0" smtClean="0"/>
              <a:t>437M page hits per year</a:t>
            </a:r>
          </a:p>
          <a:p>
            <a:pPr lvl="1"/>
            <a:r>
              <a:rPr lang="en-US" dirty="0" smtClean="0"/>
              <a:t>6.8M clinical notes created per year</a:t>
            </a:r>
          </a:p>
          <a:p>
            <a:pPr lvl="1"/>
            <a:r>
              <a:rPr lang="en-US" dirty="0" smtClean="0"/>
              <a:t>9.2M scanned image pages per year</a:t>
            </a:r>
          </a:p>
          <a:p>
            <a:pPr lvl="1"/>
            <a:r>
              <a:rPr lang="en-US" dirty="0" smtClean="0"/>
              <a:t>1.6M vital signs recorded per year</a:t>
            </a:r>
          </a:p>
          <a:p>
            <a:pPr lvl="1"/>
            <a:r>
              <a:rPr lang="en-US" dirty="0" smtClean="0"/>
              <a:t>2M problem list updates</a:t>
            </a:r>
          </a:p>
          <a:p>
            <a:pPr lvl="1"/>
            <a:r>
              <a:rPr lang="en-US" dirty="0" smtClean="0"/>
              <a:t>186K immunizations recorded</a:t>
            </a:r>
          </a:p>
          <a:p>
            <a:pPr lvl="1"/>
            <a:r>
              <a:rPr lang="en-US" dirty="0" smtClean="0"/>
              <a:t>13M inpatient orders</a:t>
            </a:r>
          </a:p>
          <a:p>
            <a:pPr lvl="1"/>
            <a:r>
              <a:rPr lang="en-US" dirty="0" smtClean="0"/>
              <a:t>1.7M outpatient e-prescriptions</a:t>
            </a:r>
          </a:p>
          <a:p>
            <a:pPr lvl="1"/>
            <a:r>
              <a:rPr lang="en-US" dirty="0" smtClean="0"/>
              <a:t>15M clinical communications</a:t>
            </a:r>
          </a:p>
          <a:p>
            <a:pPr lvl="1"/>
            <a:r>
              <a:rPr lang="en-US" dirty="0" smtClean="0"/>
              <a:t>327K patients enrolled in patient portal, 484K patient-provider message threads per year</a:t>
            </a:r>
          </a:p>
          <a:p>
            <a:pPr lvl="1"/>
            <a:r>
              <a:rPr lang="en-US" dirty="0" smtClean="0"/>
              <a:t>5.3M Lab tests ordered</a:t>
            </a:r>
          </a:p>
          <a:p>
            <a:pPr lvl="1"/>
            <a:r>
              <a:rPr lang="en-US" dirty="0" smtClean="0"/>
              <a:t>825K Radiology studies performed per year</a:t>
            </a:r>
          </a:p>
          <a:p>
            <a:pPr lvl="1"/>
            <a:r>
              <a:rPr lang="en-US" dirty="0" smtClean="0"/>
              <a:t>8.1M Meds Processed in Pharmacy System per year</a:t>
            </a:r>
          </a:p>
          <a:p>
            <a:pPr lvl="1"/>
            <a:r>
              <a:rPr lang="en-US" dirty="0" smtClean="0"/>
              <a:t>190M nursing documentation elements</a:t>
            </a:r>
          </a:p>
          <a:p>
            <a:pPr lvl="1"/>
            <a:r>
              <a:rPr lang="en-US" dirty="0" smtClean="0"/>
              <a:t>Billing</a:t>
            </a:r>
          </a:p>
          <a:p>
            <a:endParaRPr lang="en-US" dirty="0"/>
          </a:p>
        </p:txBody>
      </p:sp>
      <p:sp>
        <p:nvSpPr>
          <p:cNvPr id="4" name="Slide Number Placeholder 3"/>
          <p:cNvSpPr>
            <a:spLocks noGrp="1"/>
          </p:cNvSpPr>
          <p:nvPr>
            <p:ph type="sldNum" sz="quarter" idx="10"/>
          </p:nvPr>
        </p:nvSpPr>
        <p:spPr/>
        <p:txBody>
          <a:bodyPr/>
          <a:lstStyle/>
          <a:p>
            <a:fld id="{64EDB784-A50F-5A4C-9ECC-869F2D5C744B}" type="slidenum">
              <a:rPr lang="en-US" smtClean="0"/>
              <a:t>7</a:t>
            </a:fld>
            <a:endParaRPr lang="en-US"/>
          </a:p>
        </p:txBody>
      </p:sp>
    </p:spTree>
    <p:extLst>
      <p:ext uri="{BB962C8B-B14F-4D97-AF65-F5344CB8AC3E}">
        <p14:creationId xmlns:p14="http://schemas.microsoft.com/office/powerpoint/2010/main" val="426210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 on</a:t>
            </a:r>
            <a:r>
              <a:rPr lang="en-US" baseline="0" dirty="0" smtClean="0"/>
              <a:t> 804 stage 0-III breast cancer patients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based on FY2010</a:t>
            </a:r>
            <a:r>
              <a:rPr lang="en-US" baseline="0" dirty="0" smtClean="0"/>
              <a:t> to FY2014 (FY = Oct to Sept) from tumor registry</a:t>
            </a:r>
          </a:p>
          <a:p>
            <a:endParaRPr lang="en-US" dirty="0"/>
          </a:p>
        </p:txBody>
      </p:sp>
      <p:sp>
        <p:nvSpPr>
          <p:cNvPr id="4" name="Slide Number Placeholder 3"/>
          <p:cNvSpPr>
            <a:spLocks noGrp="1"/>
          </p:cNvSpPr>
          <p:nvPr>
            <p:ph type="sldNum" sz="quarter" idx="10"/>
          </p:nvPr>
        </p:nvSpPr>
        <p:spPr/>
        <p:txBody>
          <a:bodyPr/>
          <a:lstStyle/>
          <a:p>
            <a:fld id="{F4EE0748-6B4B-2E46-9DFE-382026D99261}" type="slidenum">
              <a:rPr lang="en-US" smtClean="0"/>
              <a:t>27</a:t>
            </a:fld>
            <a:endParaRPr lang="en-US"/>
          </a:p>
        </p:txBody>
      </p:sp>
    </p:spTree>
    <p:extLst>
      <p:ext uri="{BB962C8B-B14F-4D97-AF65-F5344CB8AC3E}">
        <p14:creationId xmlns:p14="http://schemas.microsoft.com/office/powerpoint/2010/main" val="382848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 on</a:t>
            </a:r>
            <a:r>
              <a:rPr lang="en-US" baseline="0" dirty="0" smtClean="0"/>
              <a:t> 842 stage 0-III breast cancer patients that had a mastectomy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based on FY2009</a:t>
            </a:r>
            <a:r>
              <a:rPr lang="en-US" baseline="0" dirty="0" smtClean="0"/>
              <a:t> to FY2014 (FY = Oct to Sept) from tumor registry &amp; CPT codes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CPT codes indicate what type of reconstruction took place (tissue expansion vs. flap type)</a:t>
            </a:r>
          </a:p>
          <a:p>
            <a:r>
              <a:rPr lang="en-US" dirty="0" smtClean="0"/>
              <a:t>Color coded where unilateral</a:t>
            </a:r>
            <a:r>
              <a:rPr lang="en-US" baseline="0" dirty="0" smtClean="0"/>
              <a:t> is pink/on top &amp; bilateral is maroon/on bottom</a:t>
            </a:r>
            <a:endParaRPr lang="en-US" dirty="0"/>
          </a:p>
        </p:txBody>
      </p:sp>
      <p:sp>
        <p:nvSpPr>
          <p:cNvPr id="4" name="Slide Number Placeholder 3"/>
          <p:cNvSpPr>
            <a:spLocks noGrp="1"/>
          </p:cNvSpPr>
          <p:nvPr>
            <p:ph type="sldNum" sz="quarter" idx="10"/>
          </p:nvPr>
        </p:nvSpPr>
        <p:spPr/>
        <p:txBody>
          <a:bodyPr/>
          <a:lstStyle/>
          <a:p>
            <a:fld id="{F4EE0748-6B4B-2E46-9DFE-382026D99261}" type="slidenum">
              <a:rPr lang="en-US" smtClean="0"/>
              <a:t>28</a:t>
            </a:fld>
            <a:endParaRPr lang="en-US"/>
          </a:p>
        </p:txBody>
      </p:sp>
    </p:spTree>
    <p:extLst>
      <p:ext uri="{BB962C8B-B14F-4D97-AF65-F5344CB8AC3E}">
        <p14:creationId xmlns:p14="http://schemas.microsoft.com/office/powerpoint/2010/main" val="399836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B784-A50F-5A4C-9ECC-869F2D5C744B}" type="slidenum">
              <a:rPr lang="en-US" smtClean="0"/>
              <a:t>31</a:t>
            </a:fld>
            <a:endParaRPr lang="en-US"/>
          </a:p>
        </p:txBody>
      </p:sp>
    </p:spTree>
    <p:extLst>
      <p:ext uri="{BB962C8B-B14F-4D97-AF65-F5344CB8AC3E}">
        <p14:creationId xmlns:p14="http://schemas.microsoft.com/office/powerpoint/2010/main" val="344493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http://www.naic.org/state_report_cards/report_card_wa.pdf</a:t>
            </a:r>
            <a:endParaRPr lang="en-US" dirty="0" smtClean="0"/>
          </a:p>
          <a:p>
            <a:r>
              <a:rPr lang="en-US" dirty="0" smtClean="0">
                <a:hlinkClick r:id="rId4"/>
              </a:rPr>
              <a:t>http://www.aha.org/research/rc/stat-studies/fast-facts.shtml</a:t>
            </a:r>
            <a:endParaRPr lang="en-US" dirty="0" smtClean="0"/>
          </a:p>
          <a:p>
            <a:r>
              <a:rPr lang="en-US" dirty="0" smtClean="0">
                <a:hlinkClick r:id="rId5"/>
              </a:rPr>
              <a:t>http://www.ncpanet.org/home/introducing-ncpa</a:t>
            </a:r>
            <a:endParaRPr lang="en-US" dirty="0" smtClean="0"/>
          </a:p>
          <a:p>
            <a:r>
              <a:rPr lang="en-US" dirty="0" smtClean="0">
                <a:hlinkClick r:id="rId6"/>
              </a:rPr>
              <a:t>http://www.cdc.gov/nchs/fastats/nursing-home-care.htm</a:t>
            </a:r>
            <a:r>
              <a:rPr lang="en-US" dirty="0" smtClean="0"/>
              <a:t> (number of nursing homes 15K)</a:t>
            </a:r>
          </a:p>
        </p:txBody>
      </p:sp>
      <p:sp>
        <p:nvSpPr>
          <p:cNvPr id="4" name="Slide Number Placeholder 3"/>
          <p:cNvSpPr>
            <a:spLocks noGrp="1"/>
          </p:cNvSpPr>
          <p:nvPr>
            <p:ph type="sldNum" sz="quarter" idx="10"/>
          </p:nvPr>
        </p:nvSpPr>
        <p:spPr/>
        <p:txBody>
          <a:bodyPr/>
          <a:lstStyle/>
          <a:p>
            <a:fld id="{64EDB784-A50F-5A4C-9ECC-869F2D5C744B}" type="slidenum">
              <a:rPr lang="en-US" smtClean="0"/>
              <a:t>9</a:t>
            </a:fld>
            <a:endParaRPr lang="en-US"/>
          </a:p>
        </p:txBody>
      </p:sp>
    </p:spTree>
    <p:extLst>
      <p:ext uri="{BB962C8B-B14F-4D97-AF65-F5344CB8AC3E}">
        <p14:creationId xmlns:p14="http://schemas.microsoft.com/office/powerpoint/2010/main" val="2804865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2800" dirty="0" smtClean="0"/>
              <a:t>206,282 individuals in an EHR DNA </a:t>
            </a:r>
            <a:r>
              <a:rPr lang="en-US" sz="2800" dirty="0" err="1" smtClean="0"/>
              <a:t>Biobank</a:t>
            </a:r>
            <a:r>
              <a:rPr lang="en-US" sz="2800" dirty="0" smtClean="0"/>
              <a:t> (</a:t>
            </a:r>
            <a:r>
              <a:rPr lang="en-US" sz="2800" dirty="0" err="1" smtClean="0"/>
              <a:t>BioVU</a:t>
            </a:r>
            <a:r>
              <a:rPr lang="en-US" sz="2800" dirty="0" smtClean="0"/>
              <a:t>)</a:t>
            </a:r>
          </a:p>
          <a:p>
            <a:r>
              <a:rPr lang="en-US" sz="2800" dirty="0" smtClean="0"/>
              <a:t>Mean follow-up – 6.3 </a:t>
            </a:r>
            <a:r>
              <a:rPr lang="en-US" sz="2800" dirty="0" err="1" smtClean="0"/>
              <a:t>yrs</a:t>
            </a:r>
            <a:endParaRPr lang="en-US" sz="2800" dirty="0" smtClean="0"/>
          </a:p>
          <a:p>
            <a:r>
              <a:rPr lang="en-US" sz="2800" dirty="0" smtClean="0"/>
              <a:t>ICD9 codes – 22 million (7 million distinct patient codes)</a:t>
            </a:r>
          </a:p>
          <a:p>
            <a:r>
              <a:rPr lang="en-US" sz="2800" dirty="0" smtClean="0"/>
              <a:t>Labs – 141 million</a:t>
            </a:r>
          </a:p>
          <a:p>
            <a:pPr lvl="1"/>
            <a:r>
              <a:rPr lang="en-US" sz="2400" dirty="0" smtClean="0"/>
              <a:t>Distinct labs – 6426</a:t>
            </a:r>
          </a:p>
          <a:p>
            <a:pPr lvl="1"/>
            <a:r>
              <a:rPr lang="en-US" sz="2400" dirty="0" err="1" smtClean="0"/>
              <a:t>Avg</a:t>
            </a:r>
            <a:r>
              <a:rPr lang="en-US" sz="2400" dirty="0" smtClean="0"/>
              <a:t> labs/patient – 684</a:t>
            </a:r>
          </a:p>
          <a:p>
            <a:r>
              <a:rPr lang="en-US" sz="2800" dirty="0" smtClean="0"/>
              <a:t>Drugs – 159 million</a:t>
            </a:r>
          </a:p>
          <a:p>
            <a:r>
              <a:rPr lang="en-US" sz="2800" dirty="0" smtClean="0"/>
              <a:t>Notes – 32 million (average 155 notes/individual)</a:t>
            </a:r>
          </a:p>
          <a:p>
            <a:r>
              <a:rPr lang="en-US" sz="2800" dirty="0" smtClean="0"/>
              <a:t>Radiology tests – 2.3 million</a:t>
            </a:r>
          </a:p>
          <a:p>
            <a:endParaRPr lang="en-US" dirty="0"/>
          </a:p>
        </p:txBody>
      </p:sp>
      <p:sp>
        <p:nvSpPr>
          <p:cNvPr id="4" name="Slide Number Placeholder 3"/>
          <p:cNvSpPr>
            <a:spLocks noGrp="1"/>
          </p:cNvSpPr>
          <p:nvPr>
            <p:ph type="sldNum" sz="quarter" idx="10"/>
          </p:nvPr>
        </p:nvSpPr>
        <p:spPr/>
        <p:txBody>
          <a:bodyPr/>
          <a:lstStyle/>
          <a:p>
            <a:fld id="{64EDB784-A50F-5A4C-9ECC-869F2D5C744B}" type="slidenum">
              <a:rPr lang="en-US" smtClean="0"/>
              <a:t>13</a:t>
            </a:fld>
            <a:endParaRPr lang="en-US"/>
          </a:p>
        </p:txBody>
      </p:sp>
    </p:spTree>
    <p:extLst>
      <p:ext uri="{BB962C8B-B14F-4D97-AF65-F5344CB8AC3E}">
        <p14:creationId xmlns:p14="http://schemas.microsoft.com/office/powerpoint/2010/main" val="137372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latin typeface="+mn-lt"/>
                <a:ea typeface="+mn-ea"/>
                <a:cs typeface="+mn-cs"/>
              </a:rPr>
              <a:t>Mastectomy &amp; Breast</a:t>
            </a:r>
            <a:r>
              <a:rPr lang="en-US" sz="1200" b="1" u="sng" kern="1200" baseline="0" dirty="0" smtClean="0">
                <a:solidFill>
                  <a:schemeClr val="tx1"/>
                </a:solidFill>
                <a:latin typeface="+mn-lt"/>
                <a:ea typeface="+mn-ea"/>
                <a:cs typeface="+mn-cs"/>
              </a:rPr>
              <a:t> </a:t>
            </a:r>
            <a:r>
              <a:rPr lang="en-US" sz="1200" b="1" u="sng" kern="1200" baseline="0" smtClean="0">
                <a:solidFill>
                  <a:schemeClr val="tx1"/>
                </a:solidFill>
                <a:latin typeface="+mn-lt"/>
                <a:ea typeface="+mn-ea"/>
                <a:cs typeface="+mn-cs"/>
              </a:rPr>
              <a:t>Conserving Surgery</a:t>
            </a:r>
            <a:endParaRPr lang="en-US" sz="1200" b="1" u="sng" kern="1200" dirty="0" smtClean="0">
              <a:solidFill>
                <a:schemeClr val="tx1"/>
              </a:solidFill>
              <a:latin typeface="+mn-lt"/>
              <a:ea typeface="+mn-ea"/>
              <a:cs typeface="+mn-cs"/>
            </a:endParaRPr>
          </a:p>
          <a:p>
            <a:endParaRPr lang="en-US" sz="1200" b="1"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Results:</a:t>
            </a:r>
            <a:endParaRPr lang="en-US" sz="1200" b="0" u="sng" kern="1200" dirty="0" smtClean="0">
              <a:solidFill>
                <a:schemeClr val="tx1"/>
              </a:solidFill>
              <a:latin typeface="+mn-lt"/>
              <a:ea typeface="+mn-ea"/>
              <a:cs typeface="+mn-cs"/>
            </a:endParaRPr>
          </a:p>
          <a:p>
            <a:r>
              <a:rPr lang="en-US" sz="1200" b="0" u="sng" kern="1200" dirty="0" smtClean="0">
                <a:solidFill>
                  <a:schemeClr val="tx1"/>
                </a:solidFill>
                <a:latin typeface="+mn-lt"/>
                <a:ea typeface="+mn-ea"/>
                <a:cs typeface="+mn-cs"/>
              </a:rPr>
              <a:t>We then analyzed 8966 pathology reports and oncology-related notes from the Vanderbilt EMR to determine how frequently dates of surgical events with missing CPT codes were mentioned.  Of 3206 surgical events, CPT codes identified 2320 surgeries.  Of the remaining 886 surgical events not covered by CPT codes, 697 (78.6%) events had their date mentioned in the pathology report or oncology-related note.  As a result, 94.1% of surgical events in the cancer registry have a corresponding CPT code or mention of the surgery date in clinical text</a:t>
            </a:r>
          </a:p>
          <a:p>
            <a:endParaRPr lang="en-US" sz="1200" b="0"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Methodology:</a:t>
            </a:r>
            <a:endParaRPr lang="en-US" sz="1200" b="0" u="sng" kern="1200" dirty="0" smtClean="0">
              <a:solidFill>
                <a:schemeClr val="tx1"/>
              </a:solidFill>
              <a:latin typeface="+mn-lt"/>
              <a:ea typeface="+mn-ea"/>
              <a:cs typeface="+mn-cs"/>
            </a:endParaRPr>
          </a:p>
          <a:p>
            <a:r>
              <a:rPr lang="en-US" sz="1200" b="0" u="sng" kern="1200" dirty="0" smtClean="0">
                <a:solidFill>
                  <a:schemeClr val="tx1"/>
                </a:solidFill>
                <a:latin typeface="+mn-lt"/>
                <a:ea typeface="+mn-ea"/>
                <a:cs typeface="+mn-cs"/>
              </a:rPr>
              <a:t>To determine the feasibility of using clinical EMR data to fill in the gap of missing surgical CPT codes, we analyzed clinical text to identify the mention of mastectomy and breast conserving surgery dates.  We selected all pathology reports and oncology-related clinical notes that occurred within one year of the original surgery.  We searched their text for the date of the original surgical event for which the CPT code was missing.  We searched the text using date formats including: MM-DD-YYYY, MM-DD-YY, MM-D-YY, M-D-YY, M-D-YYYY, MM/DD/YYYY, MM/DD/YY, MM/D/YY, M/D/YY, M/D/YYYY, Month DD, YYYY, Month D, YYYY, </a:t>
            </a:r>
            <a:r>
              <a:rPr lang="en-US" sz="1200" b="0" u="sng" kern="1200" dirty="0" err="1" smtClean="0">
                <a:solidFill>
                  <a:schemeClr val="tx1"/>
                </a:solidFill>
                <a:latin typeface="+mn-lt"/>
                <a:ea typeface="+mn-ea"/>
                <a:cs typeface="+mn-cs"/>
              </a:rPr>
              <a:t>Mth</a:t>
            </a:r>
            <a:r>
              <a:rPr lang="en-US" sz="1200" b="0" u="sng" kern="1200" dirty="0" smtClean="0">
                <a:solidFill>
                  <a:schemeClr val="tx1"/>
                </a:solidFill>
                <a:latin typeface="+mn-lt"/>
                <a:ea typeface="+mn-ea"/>
                <a:cs typeface="+mn-cs"/>
              </a:rPr>
              <a:t> DD, YYYY, </a:t>
            </a:r>
            <a:r>
              <a:rPr lang="en-US" sz="1200" b="0" u="sng" kern="1200" dirty="0" err="1" smtClean="0">
                <a:solidFill>
                  <a:schemeClr val="tx1"/>
                </a:solidFill>
                <a:latin typeface="+mn-lt"/>
                <a:ea typeface="+mn-ea"/>
                <a:cs typeface="+mn-cs"/>
              </a:rPr>
              <a:t>Mth</a:t>
            </a:r>
            <a:r>
              <a:rPr lang="en-US" sz="1200" b="0" u="sng" kern="1200" dirty="0" smtClean="0">
                <a:solidFill>
                  <a:schemeClr val="tx1"/>
                </a:solidFill>
                <a:latin typeface="+mn-lt"/>
                <a:ea typeface="+mn-ea"/>
                <a:cs typeface="+mn-cs"/>
              </a:rPr>
              <a:t> D, YYYY, Month DD, Month D, </a:t>
            </a:r>
            <a:r>
              <a:rPr lang="en-US" sz="1200" b="0" u="sng" kern="1200" dirty="0" err="1" smtClean="0">
                <a:solidFill>
                  <a:schemeClr val="tx1"/>
                </a:solidFill>
                <a:latin typeface="+mn-lt"/>
                <a:ea typeface="+mn-ea"/>
                <a:cs typeface="+mn-cs"/>
              </a:rPr>
              <a:t>Mth</a:t>
            </a:r>
            <a:r>
              <a:rPr lang="en-US" sz="1200" b="0" u="sng" kern="1200" dirty="0" smtClean="0">
                <a:solidFill>
                  <a:schemeClr val="tx1"/>
                </a:solidFill>
                <a:latin typeface="+mn-lt"/>
                <a:ea typeface="+mn-ea"/>
                <a:cs typeface="+mn-cs"/>
              </a:rPr>
              <a:t> DD, and </a:t>
            </a:r>
            <a:r>
              <a:rPr lang="en-US" sz="1200" b="0" u="sng" kern="1200" dirty="0" err="1" smtClean="0">
                <a:solidFill>
                  <a:schemeClr val="tx1"/>
                </a:solidFill>
                <a:latin typeface="+mn-lt"/>
                <a:ea typeface="+mn-ea"/>
                <a:cs typeface="+mn-cs"/>
              </a:rPr>
              <a:t>Mth</a:t>
            </a:r>
            <a:r>
              <a:rPr lang="en-US" sz="1200" b="0" u="sng" kern="1200" dirty="0" smtClean="0">
                <a:solidFill>
                  <a:schemeClr val="tx1"/>
                </a:solidFill>
                <a:latin typeface="+mn-lt"/>
                <a:ea typeface="+mn-ea"/>
                <a:cs typeface="+mn-cs"/>
              </a:rPr>
              <a:t> D (where Month and </a:t>
            </a:r>
            <a:r>
              <a:rPr lang="en-US" sz="1200" b="0" u="sng" kern="1200" dirty="0" err="1" smtClean="0">
                <a:solidFill>
                  <a:schemeClr val="tx1"/>
                </a:solidFill>
                <a:latin typeface="+mn-lt"/>
                <a:ea typeface="+mn-ea"/>
                <a:cs typeface="+mn-cs"/>
              </a:rPr>
              <a:t>Mth</a:t>
            </a:r>
            <a:r>
              <a:rPr lang="en-US" sz="1200" b="0" u="sng" kern="1200" dirty="0" smtClean="0">
                <a:solidFill>
                  <a:schemeClr val="tx1"/>
                </a:solidFill>
                <a:latin typeface="+mn-lt"/>
                <a:ea typeface="+mn-ea"/>
                <a:cs typeface="+mn-cs"/>
              </a:rPr>
              <a:t> are the month name and abbreviation).</a:t>
            </a:r>
          </a:p>
          <a:p>
            <a:endParaRPr lang="en-US" sz="1200" b="0" u="sng"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EDB784-A50F-5A4C-9ECC-869F2D5C744B}" type="slidenum">
              <a:rPr lang="en-US" smtClean="0"/>
              <a:t>20</a:t>
            </a:fld>
            <a:endParaRPr lang="en-US"/>
          </a:p>
        </p:txBody>
      </p:sp>
    </p:spTree>
    <p:extLst>
      <p:ext uri="{BB962C8B-B14F-4D97-AF65-F5344CB8AC3E}">
        <p14:creationId xmlns:p14="http://schemas.microsoft.com/office/powerpoint/2010/main" val="33987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based on 2000</a:t>
            </a:r>
            <a:r>
              <a:rPr lang="en-US" baseline="0" dirty="0" smtClean="0"/>
              <a:t> to 2012 from tumor registry</a:t>
            </a:r>
          </a:p>
        </p:txBody>
      </p:sp>
      <p:sp>
        <p:nvSpPr>
          <p:cNvPr id="4" name="Slide Number Placeholder 3"/>
          <p:cNvSpPr>
            <a:spLocks noGrp="1"/>
          </p:cNvSpPr>
          <p:nvPr>
            <p:ph type="sldNum" sz="quarter" idx="10"/>
          </p:nvPr>
        </p:nvSpPr>
        <p:spPr/>
        <p:txBody>
          <a:bodyPr/>
          <a:lstStyle/>
          <a:p>
            <a:fld id="{F4EE0748-6B4B-2E46-9DFE-382026D99261}" type="slidenum">
              <a:rPr lang="en-US" smtClean="0"/>
              <a:t>21</a:t>
            </a:fld>
            <a:endParaRPr lang="en-US"/>
          </a:p>
        </p:txBody>
      </p:sp>
    </p:spTree>
    <p:extLst>
      <p:ext uri="{BB962C8B-B14F-4D97-AF65-F5344CB8AC3E}">
        <p14:creationId xmlns:p14="http://schemas.microsoft.com/office/powerpoint/2010/main" val="12455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greater</a:t>
            </a:r>
            <a:r>
              <a:rPr lang="en-US" baseline="0" dirty="0" smtClean="0"/>
              <a:t> focus on quality of care has placed a growing amount of pressure on cancer centers to continuously monitor the quality of care.</a:t>
            </a:r>
          </a:p>
          <a:p>
            <a:endParaRPr lang="en-US" baseline="0" dirty="0" smtClean="0"/>
          </a:p>
          <a:p>
            <a:r>
              <a:rPr lang="en-US" baseline="0" dirty="0" smtClean="0"/>
              <a:t>Growing number of breast cancer centers leading to more breast cancer accreditation orgs to </a:t>
            </a:r>
            <a:endParaRPr lang="en-US" dirty="0"/>
          </a:p>
        </p:txBody>
      </p:sp>
      <p:sp>
        <p:nvSpPr>
          <p:cNvPr id="4" name="Slide Number Placeholder 3"/>
          <p:cNvSpPr>
            <a:spLocks noGrp="1"/>
          </p:cNvSpPr>
          <p:nvPr>
            <p:ph type="sldNum" sz="quarter" idx="10"/>
          </p:nvPr>
        </p:nvSpPr>
        <p:spPr/>
        <p:txBody>
          <a:bodyPr/>
          <a:lstStyle/>
          <a:p>
            <a:fld id="{A048BD2C-BE4A-6A48-9A4C-7844F9DF5F84}" type="slidenum">
              <a:rPr lang="en-US" smtClean="0"/>
              <a:t>23</a:t>
            </a:fld>
            <a:endParaRPr lang="en-US"/>
          </a:p>
        </p:txBody>
      </p:sp>
    </p:spTree>
    <p:extLst>
      <p:ext uri="{BB962C8B-B14F-4D97-AF65-F5344CB8AC3E}">
        <p14:creationId xmlns:p14="http://schemas.microsoft.com/office/powerpoint/2010/main" val="1702170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greater</a:t>
            </a:r>
            <a:r>
              <a:rPr lang="en-US" baseline="0" dirty="0" smtClean="0"/>
              <a:t> focus on quality of care has placed a growing amount of pressure on cancer centers to continuously monitor the quality of care</a:t>
            </a:r>
            <a:endParaRPr lang="en-US" dirty="0"/>
          </a:p>
        </p:txBody>
      </p:sp>
      <p:sp>
        <p:nvSpPr>
          <p:cNvPr id="4" name="Slide Number Placeholder 3"/>
          <p:cNvSpPr>
            <a:spLocks noGrp="1"/>
          </p:cNvSpPr>
          <p:nvPr>
            <p:ph type="sldNum" sz="quarter" idx="10"/>
          </p:nvPr>
        </p:nvSpPr>
        <p:spPr/>
        <p:txBody>
          <a:bodyPr/>
          <a:lstStyle/>
          <a:p>
            <a:fld id="{A048BD2C-BE4A-6A48-9A4C-7844F9DF5F84}" type="slidenum">
              <a:rPr lang="en-US" smtClean="0"/>
              <a:t>24</a:t>
            </a:fld>
            <a:endParaRPr lang="en-US"/>
          </a:p>
        </p:txBody>
      </p:sp>
    </p:spTree>
    <p:extLst>
      <p:ext uri="{BB962C8B-B14F-4D97-AF65-F5344CB8AC3E}">
        <p14:creationId xmlns:p14="http://schemas.microsoft.com/office/powerpoint/2010/main" val="170217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3341 Stage 0-III breast</a:t>
            </a:r>
            <a:r>
              <a:rPr lang="en-US" baseline="0" dirty="0" smtClean="0"/>
              <a:t> cancer patients that had a breast surgery (out of a total of 3358 stage 0-III breast cancer patients)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based on FY2000</a:t>
            </a:r>
            <a:r>
              <a:rPr lang="en-US" baseline="0" dirty="0" smtClean="0"/>
              <a:t> to FY2014 (FY = Oct to Sept) from tumor registry</a:t>
            </a:r>
          </a:p>
        </p:txBody>
      </p:sp>
      <p:sp>
        <p:nvSpPr>
          <p:cNvPr id="4" name="Slide Number Placeholder 3"/>
          <p:cNvSpPr>
            <a:spLocks noGrp="1"/>
          </p:cNvSpPr>
          <p:nvPr>
            <p:ph type="sldNum" sz="quarter" idx="10"/>
          </p:nvPr>
        </p:nvSpPr>
        <p:spPr/>
        <p:txBody>
          <a:bodyPr/>
          <a:lstStyle/>
          <a:p>
            <a:fld id="{F4EE0748-6B4B-2E46-9DFE-382026D99261}" type="slidenum">
              <a:rPr lang="en-US" smtClean="0"/>
              <a:t>25</a:t>
            </a:fld>
            <a:endParaRPr lang="en-US"/>
          </a:p>
        </p:txBody>
      </p:sp>
    </p:spTree>
    <p:extLst>
      <p:ext uri="{BB962C8B-B14F-4D97-AF65-F5344CB8AC3E}">
        <p14:creationId xmlns:p14="http://schemas.microsoft.com/office/powerpoint/2010/main" val="207983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 on</a:t>
            </a:r>
            <a:r>
              <a:rPr lang="en-US" baseline="0" dirty="0" smtClean="0"/>
              <a:t> 2060 stage 0-III breast cancer patients that started their course of care with a breast conserving surgery (out of a total of 3358 stage 0-III breast cancer patients)</a:t>
            </a:r>
            <a:endParaRPr lang="en-US" dirty="0" smtClean="0"/>
          </a:p>
          <a:p>
            <a:r>
              <a:rPr lang="en-US" dirty="0" smtClean="0"/>
              <a:t>Data based on FY2000</a:t>
            </a:r>
            <a:r>
              <a:rPr lang="en-US" baseline="0" dirty="0" smtClean="0"/>
              <a:t> to FY2014 (FY = Oct to Sept) from tumor registry</a:t>
            </a:r>
          </a:p>
        </p:txBody>
      </p:sp>
      <p:sp>
        <p:nvSpPr>
          <p:cNvPr id="4" name="Slide Number Placeholder 3"/>
          <p:cNvSpPr>
            <a:spLocks noGrp="1"/>
          </p:cNvSpPr>
          <p:nvPr>
            <p:ph type="sldNum" sz="quarter" idx="10"/>
          </p:nvPr>
        </p:nvSpPr>
        <p:spPr/>
        <p:txBody>
          <a:bodyPr/>
          <a:lstStyle/>
          <a:p>
            <a:fld id="{F4EE0748-6B4B-2E46-9DFE-382026D99261}" type="slidenum">
              <a:rPr lang="en-US" smtClean="0"/>
              <a:t>26</a:t>
            </a:fld>
            <a:endParaRPr lang="en-US"/>
          </a:p>
        </p:txBody>
      </p:sp>
    </p:spTree>
    <p:extLst>
      <p:ext uri="{BB962C8B-B14F-4D97-AF65-F5344CB8AC3E}">
        <p14:creationId xmlns:p14="http://schemas.microsoft.com/office/powerpoint/2010/main" val="129368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FC0E9-3277-B543-8A97-B215B8390F48}"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73463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C0E9-3277-B543-8A97-B215B8390F48}"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013917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C0E9-3277-B543-8A97-B215B8390F48}"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84238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C0E9-3277-B543-8A97-B215B8390F48}"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94126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FC0E9-3277-B543-8A97-B215B8390F48}"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71194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FC0E9-3277-B543-8A97-B215B8390F48}"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86377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FC0E9-3277-B543-8A97-B215B8390F48}" type="datetimeFigureOut">
              <a:rPr lang="en-US" smtClean="0"/>
              <a:t>10/8/15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153857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FC0E9-3277-B543-8A97-B215B8390F48}" type="datetimeFigureOut">
              <a:rPr lang="en-US" smtClean="0"/>
              <a:t>10/8/15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7469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FC0E9-3277-B543-8A97-B215B8390F48}" type="datetimeFigureOut">
              <a:rPr lang="en-US" smtClean="0"/>
              <a:t>10/8/15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71615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C0E9-3277-B543-8A97-B215B8390F48}"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364363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C0E9-3277-B543-8A97-B215B8390F48}"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4F8C0-095F-9B45-9697-3ADCBD51FDDD}" type="slidenum">
              <a:rPr lang="en-US" smtClean="0"/>
              <a:t>‹#›</a:t>
            </a:fld>
            <a:endParaRPr lang="en-US"/>
          </a:p>
        </p:txBody>
      </p:sp>
    </p:spTree>
    <p:extLst>
      <p:ext uri="{BB962C8B-B14F-4D97-AF65-F5344CB8AC3E}">
        <p14:creationId xmlns:p14="http://schemas.microsoft.com/office/powerpoint/2010/main" val="2291524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FC0E9-3277-B543-8A97-B215B8390F48}" type="datetimeFigureOut">
              <a:rPr lang="en-US" smtClean="0"/>
              <a:t>10/8/15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4F8C0-095F-9B45-9697-3ADCBD51FDDD}" type="slidenum">
              <a:rPr lang="en-US" smtClean="0"/>
              <a:t>‹#›</a:t>
            </a:fld>
            <a:endParaRPr lang="en-US"/>
          </a:p>
        </p:txBody>
      </p:sp>
    </p:spTree>
    <p:extLst>
      <p:ext uri="{BB962C8B-B14F-4D97-AF65-F5344CB8AC3E}">
        <p14:creationId xmlns:p14="http://schemas.microsoft.com/office/powerpoint/2010/main" val="33483288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oleObject" Target="../embeddings/oleObject1.bin"/><Relationship Id="rId6"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g"/><Relationship Id="rId6" Type="http://schemas.openxmlformats.org/officeDocument/2006/relationships/image" Target="../media/image20.png"/><Relationship Id="rId7" Type="http://schemas.openxmlformats.org/officeDocument/2006/relationships/image" Target="../media/image21.gif"/><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2921"/>
            <a:ext cx="7772400" cy="2587530"/>
          </a:xfrm>
        </p:spPr>
        <p:txBody>
          <a:bodyPr>
            <a:normAutofit/>
          </a:bodyPr>
          <a:lstStyle/>
          <a:p>
            <a:r>
              <a:rPr lang="en-US" dirty="0"/>
              <a:t>Leveraging </a:t>
            </a:r>
            <a:r>
              <a:rPr lang="en-US" dirty="0" smtClean="0"/>
              <a:t>Big Data and Electronic </a:t>
            </a:r>
            <a:r>
              <a:rPr lang="en-US" dirty="0"/>
              <a:t>Health Records </a:t>
            </a:r>
            <a:r>
              <a:rPr lang="en-US" dirty="0" smtClean="0"/>
              <a:t/>
            </a:r>
            <a:br>
              <a:rPr lang="en-US" dirty="0" smtClean="0"/>
            </a:br>
            <a:r>
              <a:rPr lang="en-US" sz="3600" i="1" dirty="0" smtClean="0"/>
              <a:t>to Create </a:t>
            </a:r>
            <a:r>
              <a:rPr lang="en-US" sz="3600" i="1" dirty="0"/>
              <a:t>a Data Fluent Culture for Cancer Medicine</a:t>
            </a:r>
          </a:p>
        </p:txBody>
      </p:sp>
      <p:sp>
        <p:nvSpPr>
          <p:cNvPr id="3" name="Subtitle 2"/>
          <p:cNvSpPr>
            <a:spLocks noGrp="1"/>
          </p:cNvSpPr>
          <p:nvPr>
            <p:ph type="subTitle" idx="1"/>
          </p:nvPr>
        </p:nvSpPr>
        <p:spPr>
          <a:xfrm>
            <a:off x="1371600" y="4475811"/>
            <a:ext cx="6400800" cy="1752600"/>
          </a:xfrm>
        </p:spPr>
        <p:txBody>
          <a:bodyPr/>
          <a:lstStyle/>
          <a:p>
            <a:r>
              <a:rPr lang="en-US" dirty="0" smtClean="0"/>
              <a:t>Mia Levy, MD, PhD</a:t>
            </a:r>
          </a:p>
          <a:p>
            <a:r>
              <a:rPr lang="en-US" dirty="0" smtClean="0"/>
              <a:t>October 8, 2015</a:t>
            </a:r>
          </a:p>
          <a:p>
            <a:r>
              <a:rPr lang="en-US" dirty="0" smtClean="0"/>
              <a:t>Komen Big Data for Breast Cancer</a:t>
            </a:r>
          </a:p>
          <a:p>
            <a:endParaRPr lang="en-US" dirty="0"/>
          </a:p>
        </p:txBody>
      </p:sp>
    </p:spTree>
    <p:extLst>
      <p:ext uri="{BB962C8B-B14F-4D97-AF65-F5344CB8AC3E}">
        <p14:creationId xmlns:p14="http://schemas.microsoft.com/office/powerpoint/2010/main" val="16724117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Information Exchange</a:t>
            </a:r>
            <a:endParaRPr lang="en-US" b="1" dirty="0"/>
          </a:p>
        </p:txBody>
      </p:sp>
      <p:pic>
        <p:nvPicPr>
          <p:cNvPr id="4" name="Picture 3" descr="9aeec8aa-7e10-42e5-99c7-0146090b6c9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32" y="1417638"/>
            <a:ext cx="5306765" cy="5125523"/>
          </a:xfrm>
          <a:prstGeom prst="rect">
            <a:avLst/>
          </a:prstGeom>
        </p:spPr>
      </p:pic>
      <p:sp>
        <p:nvSpPr>
          <p:cNvPr id="3" name="TextBox 2"/>
          <p:cNvSpPr txBox="1"/>
          <p:nvPr/>
        </p:nvSpPr>
        <p:spPr>
          <a:xfrm>
            <a:off x="3972421" y="3179318"/>
            <a:ext cx="823663" cy="584776"/>
          </a:xfrm>
          <a:prstGeom prst="rect">
            <a:avLst/>
          </a:prstGeom>
          <a:noFill/>
        </p:spPr>
        <p:txBody>
          <a:bodyPr wrap="none" rtlCol="0">
            <a:spAutoFit/>
          </a:bodyPr>
          <a:lstStyle/>
          <a:p>
            <a:r>
              <a:rPr lang="en-US" sz="3200" dirty="0" smtClean="0"/>
              <a:t>FAX</a:t>
            </a:r>
            <a:endParaRPr lang="en-US" sz="3200" dirty="0"/>
          </a:p>
        </p:txBody>
      </p:sp>
    </p:spTree>
    <p:extLst>
      <p:ext uri="{BB962C8B-B14F-4D97-AF65-F5344CB8AC3E}">
        <p14:creationId xmlns:p14="http://schemas.microsoft.com/office/powerpoint/2010/main" val="4465895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used-data-syste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28"/>
            <a:ext cx="9144000" cy="6858000"/>
          </a:xfrm>
          <a:prstGeom prst="rect">
            <a:avLst/>
          </a:prstGeom>
        </p:spPr>
      </p:pic>
      <p:sp>
        <p:nvSpPr>
          <p:cNvPr id="3" name="Title 1"/>
          <p:cNvSpPr>
            <a:spLocks noGrp="1"/>
          </p:cNvSpPr>
          <p:nvPr>
            <p:ph type="title"/>
          </p:nvPr>
        </p:nvSpPr>
        <p:spPr>
          <a:xfrm>
            <a:off x="457200" y="126028"/>
            <a:ext cx="8229600" cy="1143000"/>
          </a:xfrm>
        </p:spPr>
        <p:txBody>
          <a:bodyPr>
            <a:normAutofit fontScale="90000"/>
          </a:bodyPr>
          <a:lstStyle/>
          <a:p>
            <a:r>
              <a:rPr lang="en-US" b="1" dirty="0" smtClean="0"/>
              <a:t>Opportunities and Risks for Secondary Use of EHR Data</a:t>
            </a:r>
            <a:endParaRPr lang="en-US" b="1" dirty="0"/>
          </a:p>
        </p:txBody>
      </p:sp>
    </p:spTree>
    <p:extLst>
      <p:ext uri="{BB962C8B-B14F-4D97-AF65-F5344CB8AC3E}">
        <p14:creationId xmlns:p14="http://schemas.microsoft.com/office/powerpoint/2010/main" val="23844616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a48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13444" cy="6858000"/>
          </a:xfrm>
          <a:prstGeom prst="rect">
            <a:avLst/>
          </a:prstGeom>
        </p:spPr>
      </p:pic>
    </p:spTree>
    <p:extLst>
      <p:ext uri="{BB962C8B-B14F-4D97-AF65-F5344CB8AC3E}">
        <p14:creationId xmlns:p14="http://schemas.microsoft.com/office/powerpoint/2010/main" val="27580246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41" hidden="1"/>
          <p:cNvGraphicFramePr>
            <a:graphicFrameLocks noChangeAspect="1"/>
          </p:cNvGraphicFramePr>
          <p:nvPr>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469"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621" y="1621"/>
                        <a:ext cx="1619" cy="1619"/>
                      </a:xfrm>
                      <a:prstGeom prst="rect">
                        <a:avLst/>
                      </a:prstGeom>
                    </p:spPr>
                  </p:pic>
                </p:oleObj>
              </mc:Fallback>
            </mc:AlternateContent>
          </a:graphicData>
        </a:graphic>
      </p:graphicFrame>
      <p:grpSp>
        <p:nvGrpSpPr>
          <p:cNvPr id="61" name="Group 60"/>
          <p:cNvGrpSpPr/>
          <p:nvPr/>
        </p:nvGrpSpPr>
        <p:grpSpPr>
          <a:xfrm>
            <a:off x="0" y="822237"/>
            <a:ext cx="9144000" cy="4420007"/>
            <a:chOff x="0" y="1477287"/>
            <a:chExt cx="8961438" cy="4332016"/>
          </a:xfrm>
        </p:grpSpPr>
        <p:grpSp>
          <p:nvGrpSpPr>
            <p:cNvPr id="62" name="Group 61"/>
            <p:cNvGrpSpPr/>
            <p:nvPr/>
          </p:nvGrpSpPr>
          <p:grpSpPr>
            <a:xfrm>
              <a:off x="0" y="1477287"/>
              <a:ext cx="8961437" cy="4332016"/>
              <a:chOff x="0" y="1274596"/>
              <a:chExt cx="8961437" cy="4531193"/>
            </a:xfrm>
          </p:grpSpPr>
          <p:sp>
            <p:nvSpPr>
              <p:cNvPr id="72" name="Rectangle 114"/>
              <p:cNvSpPr>
                <a:spLocks noChangeArrowheads="1"/>
              </p:cNvSpPr>
              <p:nvPr/>
            </p:nvSpPr>
            <p:spPr bwMode="gray">
              <a:xfrm>
                <a:off x="4480720" y="1274596"/>
                <a:ext cx="4480717" cy="4531193"/>
              </a:xfrm>
              <a:prstGeom prst="rect">
                <a:avLst/>
              </a:prstGeom>
              <a:gradFill flip="none" rotWithShape="1">
                <a:gsLst>
                  <a:gs pos="100000">
                    <a:schemeClr val="bg1"/>
                  </a:gs>
                  <a:gs pos="0">
                    <a:schemeClr val="bg1">
                      <a:lumMod val="95000"/>
                    </a:schemeClr>
                  </a:gs>
                </a:gsLst>
                <a:lin ang="5400000" scaled="1"/>
                <a:tileRect/>
              </a:gradFill>
              <a:ln w="9525">
                <a:noFill/>
              </a:ln>
              <a:extLst/>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rtlCol="0" anchor="ctr"/>
              <a:lstStyle/>
              <a:p>
                <a:pPr algn="ctr"/>
                <a:endParaRPr lang="en-US">
                  <a:solidFill>
                    <a:schemeClr val="lt1"/>
                  </a:solidFill>
                </a:endParaRPr>
              </a:p>
            </p:txBody>
          </p:sp>
          <p:sp>
            <p:nvSpPr>
              <p:cNvPr id="73" name="Rectangle 36"/>
              <p:cNvSpPr>
                <a:spLocks noChangeArrowheads="1"/>
              </p:cNvSpPr>
              <p:nvPr/>
            </p:nvSpPr>
            <p:spPr bwMode="gray">
              <a:xfrm>
                <a:off x="0" y="1274596"/>
                <a:ext cx="4480719" cy="4531193"/>
              </a:xfrm>
              <a:prstGeom prst="rect">
                <a:avLst/>
              </a:prstGeom>
              <a:gradFill flip="none" rotWithShape="1">
                <a:gsLst>
                  <a:gs pos="100000">
                    <a:schemeClr val="bg1"/>
                  </a:gs>
                  <a:gs pos="0">
                    <a:schemeClr val="bg1">
                      <a:lumMod val="95000"/>
                    </a:schemeClr>
                  </a:gs>
                </a:gsLst>
                <a:lin ang="5400000" scaled="1"/>
                <a:tileRect/>
              </a:gradFill>
              <a:ln w="9525">
                <a:noFill/>
              </a:ln>
              <a:extLst/>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rtlCol="0" anchor="ctr"/>
              <a:lstStyle/>
              <a:p>
                <a:pPr algn="ctr"/>
                <a:endParaRPr lang="en-US">
                  <a:solidFill>
                    <a:schemeClr val="lt1"/>
                  </a:solidFill>
                </a:endParaRPr>
              </a:p>
            </p:txBody>
          </p:sp>
        </p:grpSp>
        <p:cxnSp>
          <p:nvCxnSpPr>
            <p:cNvPr id="70" name="Straight Connector 69"/>
            <p:cNvCxnSpPr/>
            <p:nvPr/>
          </p:nvCxnSpPr>
          <p:spPr>
            <a:xfrm>
              <a:off x="0" y="1477287"/>
              <a:ext cx="8961438" cy="0"/>
            </a:xfrm>
            <a:prstGeom prst="line">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21487" y="43786"/>
            <a:ext cx="8794113" cy="73866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l"/>
            <a:r>
              <a:rPr lang="en-US" sz="2400" b="1" dirty="0" smtClean="0"/>
              <a:t>Vanderbilt’s De-identified Synthetic Derivative of EHR Linked to Germ line DNA </a:t>
            </a:r>
            <a:r>
              <a:rPr lang="en-US" sz="2400" b="1" dirty="0" err="1" smtClean="0"/>
              <a:t>biobank</a:t>
            </a:r>
            <a:r>
              <a:rPr lang="en-US" sz="2400" b="1" dirty="0" smtClean="0"/>
              <a:t> (</a:t>
            </a:r>
            <a:r>
              <a:rPr lang="en-US" sz="2400" b="1" dirty="0" err="1" smtClean="0"/>
              <a:t>BioVU</a:t>
            </a:r>
            <a:r>
              <a:rPr lang="en-US" sz="2400" b="1" dirty="0" smtClean="0"/>
              <a:t>) and pathology tissue library</a:t>
            </a:r>
            <a:endParaRPr lang="en-US" sz="2400" b="1" dirty="0"/>
          </a:p>
        </p:txBody>
      </p:sp>
      <p:sp>
        <p:nvSpPr>
          <p:cNvPr id="63" name="Rectangle 62"/>
          <p:cNvSpPr>
            <a:spLocks/>
          </p:cNvSpPr>
          <p:nvPr/>
        </p:nvSpPr>
        <p:spPr>
          <a:xfrm>
            <a:off x="0" y="1110172"/>
            <a:ext cx="9144000" cy="77089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endParaRPr lang="en-US" b="1" dirty="0" smtClean="0">
              <a:solidFill>
                <a:schemeClr val="accent3"/>
              </a:solidFill>
              <a:latin typeface="+mj-lt"/>
            </a:endParaRPr>
          </a:p>
        </p:txBody>
      </p:sp>
      <p:sp>
        <p:nvSpPr>
          <p:cNvPr id="64" name="Rectangle 63"/>
          <p:cNvSpPr>
            <a:spLocks/>
          </p:cNvSpPr>
          <p:nvPr/>
        </p:nvSpPr>
        <p:spPr>
          <a:xfrm>
            <a:off x="83140" y="2136321"/>
            <a:ext cx="9060860" cy="77089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endParaRPr lang="en-US" b="1" dirty="0" smtClean="0">
              <a:solidFill>
                <a:schemeClr val="accent3"/>
              </a:solidFill>
              <a:latin typeface="+mj-lt"/>
            </a:endParaRPr>
          </a:p>
        </p:txBody>
      </p:sp>
      <p:sp>
        <p:nvSpPr>
          <p:cNvPr id="65" name="Rectangle 64"/>
          <p:cNvSpPr>
            <a:spLocks/>
          </p:cNvSpPr>
          <p:nvPr/>
        </p:nvSpPr>
        <p:spPr>
          <a:xfrm>
            <a:off x="-2" y="3092493"/>
            <a:ext cx="9144000" cy="77089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endParaRPr lang="en-US" b="1" dirty="0" smtClean="0">
              <a:solidFill>
                <a:schemeClr val="accent3"/>
              </a:solidFill>
              <a:latin typeface="+mj-lt"/>
            </a:endParaRPr>
          </a:p>
        </p:txBody>
      </p:sp>
      <p:sp>
        <p:nvSpPr>
          <p:cNvPr id="66" name="Rectangle 65"/>
          <p:cNvSpPr>
            <a:spLocks/>
          </p:cNvSpPr>
          <p:nvPr/>
        </p:nvSpPr>
        <p:spPr>
          <a:xfrm>
            <a:off x="-195865" y="4186436"/>
            <a:ext cx="9339863" cy="892771"/>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endParaRPr lang="en-US" b="1" dirty="0" smtClean="0">
              <a:solidFill>
                <a:schemeClr val="accent3"/>
              </a:solidFill>
              <a:latin typeface="+mj-lt"/>
            </a:endParaRPr>
          </a:p>
        </p:txBody>
      </p:sp>
      <p:sp>
        <p:nvSpPr>
          <p:cNvPr id="68" name="Rectangle 67"/>
          <p:cNvSpPr>
            <a:spLocks/>
          </p:cNvSpPr>
          <p:nvPr/>
        </p:nvSpPr>
        <p:spPr>
          <a:xfrm>
            <a:off x="0" y="5305566"/>
            <a:ext cx="9144000" cy="901464"/>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endParaRPr lang="en-US" b="1" dirty="0" smtClean="0">
              <a:solidFill>
                <a:schemeClr val="accent3"/>
              </a:solidFill>
              <a:latin typeface="+mj-lt"/>
            </a:endParaRPr>
          </a:p>
        </p:txBody>
      </p:sp>
      <p:sp>
        <p:nvSpPr>
          <p:cNvPr id="10" name="Rectangle 8"/>
          <p:cNvSpPr txBox="1">
            <a:spLocks/>
          </p:cNvSpPr>
          <p:nvPr/>
        </p:nvSpPr>
        <p:spPr>
          <a:xfrm>
            <a:off x="1533254" y="2395913"/>
            <a:ext cx="1269077"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Genetic Data</a:t>
            </a:r>
            <a:endParaRPr lang="en-US" b="1" dirty="0">
              <a:solidFill>
                <a:schemeClr val="tx2"/>
              </a:solidFill>
            </a:endParaRPr>
          </a:p>
        </p:txBody>
      </p:sp>
      <p:sp>
        <p:nvSpPr>
          <p:cNvPr id="17" name="Rectangle 8"/>
          <p:cNvSpPr txBox="1">
            <a:spLocks/>
          </p:cNvSpPr>
          <p:nvPr/>
        </p:nvSpPr>
        <p:spPr>
          <a:xfrm>
            <a:off x="3237824" y="2199644"/>
            <a:ext cx="5740776" cy="6771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600" b="1" dirty="0">
                <a:solidFill>
                  <a:schemeClr val="tx2"/>
                </a:solidFill>
              </a:rPr>
              <a:t>211,000 </a:t>
            </a:r>
            <a:r>
              <a:rPr lang="en-US" dirty="0" smtClean="0"/>
              <a:t>Number of clinical records that have matching genetic data (75k already genotyped)</a:t>
            </a:r>
            <a:endParaRPr lang="en-US" dirty="0"/>
          </a:p>
        </p:txBody>
      </p:sp>
      <p:sp>
        <p:nvSpPr>
          <p:cNvPr id="57" name="Freeform 56"/>
          <p:cNvSpPr/>
          <p:nvPr/>
        </p:nvSpPr>
        <p:spPr>
          <a:xfrm>
            <a:off x="1" y="1409323"/>
            <a:ext cx="1620807" cy="4548576"/>
          </a:xfrm>
          <a:custGeom>
            <a:avLst/>
            <a:gdLst>
              <a:gd name="connsiteX0" fmla="*/ 0 w 1588447"/>
              <a:gd name="connsiteY0" fmla="*/ 0 h 4458026"/>
              <a:gd name="connsiteX1" fmla="*/ 54458 w 1588447"/>
              <a:gd name="connsiteY1" fmla="*/ 14870 h 4458026"/>
              <a:gd name="connsiteX2" fmla="*/ 1588447 w 1588447"/>
              <a:gd name="connsiteY2" fmla="*/ 2229013 h 4458026"/>
              <a:gd name="connsiteX3" fmla="*/ 54458 w 1588447"/>
              <a:gd name="connsiteY3" fmla="*/ 4443157 h 4458026"/>
              <a:gd name="connsiteX4" fmla="*/ 0 w 1588447"/>
              <a:gd name="connsiteY4" fmla="*/ 4458026 h 445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47" h="4458026">
                <a:moveTo>
                  <a:pt x="0" y="0"/>
                </a:moveTo>
                <a:lnTo>
                  <a:pt x="54458" y="14870"/>
                </a:lnTo>
                <a:cubicBezTo>
                  <a:pt x="943173" y="308402"/>
                  <a:pt x="1588447" y="1188687"/>
                  <a:pt x="1588447" y="2229013"/>
                </a:cubicBezTo>
                <a:cubicBezTo>
                  <a:pt x="1588447" y="3269340"/>
                  <a:pt x="943173" y="4149624"/>
                  <a:pt x="54458" y="4443157"/>
                </a:cubicBezTo>
                <a:lnTo>
                  <a:pt x="0" y="4458026"/>
                </a:lnTo>
                <a:close/>
              </a:path>
            </a:pathLst>
          </a:custGeom>
          <a:gradFill>
            <a:gsLst>
              <a:gs pos="50000">
                <a:schemeClr val="accent3"/>
              </a:gs>
              <a:gs pos="0">
                <a:schemeClr val="accent3">
                  <a:lumMod val="60000"/>
                  <a:lumOff val="40000"/>
                </a:schemeClr>
              </a:gs>
              <a:gs pos="100000">
                <a:schemeClr val="accent3">
                  <a:lumMod val="75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46648" rIns="93296" bIns="46648" rtlCol="0" anchor="ctr">
            <a:noAutofit/>
          </a:bodyPr>
          <a:lstStyle/>
          <a:p>
            <a:pPr algn="ctr"/>
            <a:endParaRPr lang="en-US" dirty="0" err="1" smtClean="0">
              <a:solidFill>
                <a:schemeClr val="tx1"/>
              </a:solidFill>
            </a:endParaRPr>
          </a:p>
        </p:txBody>
      </p:sp>
      <p:grpSp>
        <p:nvGrpSpPr>
          <p:cNvPr id="15" name="Group 14"/>
          <p:cNvGrpSpPr/>
          <p:nvPr/>
        </p:nvGrpSpPr>
        <p:grpSpPr>
          <a:xfrm>
            <a:off x="1113367" y="2355252"/>
            <a:ext cx="329541" cy="332545"/>
            <a:chOff x="977773" y="2150854"/>
            <a:chExt cx="325925" cy="325925"/>
          </a:xfrm>
        </p:grpSpPr>
        <p:sp>
          <p:nvSpPr>
            <p:cNvPr id="40" name="Oval 39"/>
            <p:cNvSpPr/>
            <p:nvPr/>
          </p:nvSpPr>
          <p:spPr>
            <a:xfrm>
              <a:off x="977773" y="2150854"/>
              <a:ext cx="325925" cy="32592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46" name="Oval 45"/>
            <p:cNvSpPr>
              <a:spLocks/>
            </p:cNvSpPr>
            <p:nvPr/>
          </p:nvSpPr>
          <p:spPr>
            <a:xfrm>
              <a:off x="1027787" y="2200868"/>
              <a:ext cx="225896" cy="225896"/>
            </a:xfrm>
            <a:prstGeom prst="ellipse">
              <a:avLst/>
            </a:prstGeom>
            <a:gradFill>
              <a:gsLst>
                <a:gs pos="50000">
                  <a:schemeClr val="accent3"/>
                </a:gs>
                <a:gs pos="0">
                  <a:schemeClr val="accent3">
                    <a:lumMod val="60000"/>
                    <a:lumOff val="40000"/>
                  </a:schemeClr>
                </a:gs>
                <a:gs pos="100000">
                  <a:schemeClr val="accent3">
                    <a:lumMod val="7500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pSp>
      <p:sp>
        <p:nvSpPr>
          <p:cNvPr id="12" name="Rectangle 8"/>
          <p:cNvSpPr txBox="1">
            <a:spLocks/>
          </p:cNvSpPr>
          <p:nvPr/>
        </p:nvSpPr>
        <p:spPr>
          <a:xfrm>
            <a:off x="1598702" y="4381600"/>
            <a:ext cx="1211255"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Amount Invested</a:t>
            </a:r>
            <a:endParaRPr lang="en-US" b="1" dirty="0">
              <a:solidFill>
                <a:schemeClr val="tx2"/>
              </a:solidFill>
            </a:endParaRPr>
          </a:p>
        </p:txBody>
      </p:sp>
      <p:sp>
        <p:nvSpPr>
          <p:cNvPr id="19" name="Rectangle 8"/>
          <p:cNvSpPr txBox="1">
            <a:spLocks/>
          </p:cNvSpPr>
          <p:nvPr/>
        </p:nvSpPr>
        <p:spPr>
          <a:xfrm>
            <a:off x="2926286" y="4310943"/>
            <a:ext cx="5917546" cy="400110"/>
          </a:xfrm>
          <a:prstGeom prst="rect">
            <a:avLst/>
          </a:prstGeom>
          <a:noFill/>
          <a:ln w="9525">
            <a:noFill/>
            <a:miter lim="800000"/>
            <a:headEnd/>
            <a:tailEnd/>
          </a:ln>
          <a:effectLs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600" b="1">
                <a:solidFill>
                  <a:schemeClr val="tx2"/>
                </a:solidFill>
              </a:rPr>
              <a:t>&gt;$12 </a:t>
            </a:r>
            <a:r>
              <a:rPr lang="en-US" sz="2600" b="1" dirty="0">
                <a:solidFill>
                  <a:schemeClr val="tx2"/>
                </a:solidFill>
              </a:rPr>
              <a:t>M </a:t>
            </a:r>
            <a:r>
              <a:rPr lang="en-US" dirty="0" smtClean="0"/>
              <a:t>Investment to create </a:t>
            </a:r>
            <a:r>
              <a:rPr lang="en-US" dirty="0" err="1" smtClean="0"/>
              <a:t>BioVU</a:t>
            </a:r>
            <a:r>
              <a:rPr lang="en-US" dirty="0" smtClean="0"/>
              <a:t> over the last 10 years</a:t>
            </a:r>
            <a:endParaRPr lang="en-US" dirty="0"/>
          </a:p>
        </p:txBody>
      </p:sp>
      <p:grpSp>
        <p:nvGrpSpPr>
          <p:cNvPr id="5" name="Group 4"/>
          <p:cNvGrpSpPr/>
          <p:nvPr/>
        </p:nvGrpSpPr>
        <p:grpSpPr>
          <a:xfrm>
            <a:off x="1221704" y="4405614"/>
            <a:ext cx="339688" cy="332545"/>
            <a:chOff x="1389266" y="3846790"/>
            <a:chExt cx="325925" cy="325925"/>
          </a:xfrm>
        </p:grpSpPr>
        <p:sp>
          <p:nvSpPr>
            <p:cNvPr id="43" name="Oval 42"/>
            <p:cNvSpPr/>
            <p:nvPr/>
          </p:nvSpPr>
          <p:spPr>
            <a:xfrm>
              <a:off x="1389266" y="3846790"/>
              <a:ext cx="325925" cy="32592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48" name="Oval 47"/>
            <p:cNvSpPr>
              <a:spLocks/>
            </p:cNvSpPr>
            <p:nvPr/>
          </p:nvSpPr>
          <p:spPr>
            <a:xfrm>
              <a:off x="1439280" y="3896804"/>
              <a:ext cx="225896" cy="225896"/>
            </a:xfrm>
            <a:prstGeom prst="ellipse">
              <a:avLst/>
            </a:prstGeom>
            <a:gradFill>
              <a:gsLst>
                <a:gs pos="50000">
                  <a:schemeClr val="accent3"/>
                </a:gs>
                <a:gs pos="0">
                  <a:schemeClr val="accent3">
                    <a:lumMod val="60000"/>
                    <a:lumOff val="40000"/>
                  </a:schemeClr>
                </a:gs>
                <a:gs pos="100000">
                  <a:schemeClr val="accent3">
                    <a:lumMod val="7500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pSp>
      <p:sp>
        <p:nvSpPr>
          <p:cNvPr id="51" name="Title 1"/>
          <p:cNvSpPr txBox="1">
            <a:spLocks/>
          </p:cNvSpPr>
          <p:nvPr/>
        </p:nvSpPr>
        <p:spPr bwMode="auto">
          <a:xfrm>
            <a:off x="121489" y="2792033"/>
            <a:ext cx="1208768" cy="94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1600" dirty="0">
                <a:solidFill>
                  <a:schemeClr val="bg1"/>
                </a:solidFill>
              </a:rPr>
              <a:t>Advantages </a:t>
            </a:r>
          </a:p>
          <a:p>
            <a:r>
              <a:rPr lang="en-US" sz="1600" dirty="0">
                <a:solidFill>
                  <a:schemeClr val="bg1"/>
                </a:solidFill>
              </a:rPr>
              <a:t>of </a:t>
            </a:r>
          </a:p>
          <a:p>
            <a:r>
              <a:rPr lang="en-US" sz="2900" dirty="0" err="1">
                <a:solidFill>
                  <a:schemeClr val="bg1"/>
                </a:solidFill>
                <a:effectLst>
                  <a:outerShdw blurRad="38100" dist="38100" dir="2700000" algn="tl">
                    <a:srgbClr val="000000">
                      <a:alpha val="43137"/>
                    </a:srgbClr>
                  </a:outerShdw>
                </a:effectLst>
              </a:rPr>
              <a:t>BioVU</a:t>
            </a:r>
            <a:endParaRPr lang="en-US" sz="2900" dirty="0">
              <a:solidFill>
                <a:schemeClr val="bg1"/>
              </a:solidFill>
              <a:effectLst>
                <a:outerShdw blurRad="38100" dist="38100" dir="2700000" algn="tl">
                  <a:srgbClr val="000000">
                    <a:alpha val="43137"/>
                  </a:srgbClr>
                </a:outerShdw>
              </a:effectLst>
            </a:endParaRPr>
          </a:p>
        </p:txBody>
      </p:sp>
      <p:sp>
        <p:nvSpPr>
          <p:cNvPr id="11" name="Rectangle 8"/>
          <p:cNvSpPr txBox="1">
            <a:spLocks/>
          </p:cNvSpPr>
          <p:nvPr/>
        </p:nvSpPr>
        <p:spPr>
          <a:xfrm>
            <a:off x="1832258" y="3226721"/>
            <a:ext cx="1289892" cy="47104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500" b="1" dirty="0">
                <a:solidFill>
                  <a:schemeClr val="tx2"/>
                </a:solidFill>
              </a:rPr>
              <a:t>Longitudinal Data</a:t>
            </a:r>
          </a:p>
        </p:txBody>
      </p:sp>
      <p:grpSp>
        <p:nvGrpSpPr>
          <p:cNvPr id="9" name="Group 8"/>
          <p:cNvGrpSpPr/>
          <p:nvPr/>
        </p:nvGrpSpPr>
        <p:grpSpPr>
          <a:xfrm>
            <a:off x="1454522" y="3311671"/>
            <a:ext cx="332565" cy="332545"/>
            <a:chOff x="1425484" y="2998822"/>
            <a:chExt cx="325925" cy="325925"/>
          </a:xfrm>
        </p:grpSpPr>
        <p:sp>
          <p:nvSpPr>
            <p:cNvPr id="41" name="Oval 40"/>
            <p:cNvSpPr/>
            <p:nvPr/>
          </p:nvSpPr>
          <p:spPr>
            <a:xfrm>
              <a:off x="1425484" y="2998822"/>
              <a:ext cx="325925" cy="32592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47" name="Oval 46"/>
            <p:cNvSpPr>
              <a:spLocks/>
            </p:cNvSpPr>
            <p:nvPr/>
          </p:nvSpPr>
          <p:spPr>
            <a:xfrm>
              <a:off x="1475498" y="3048836"/>
              <a:ext cx="225896" cy="225896"/>
            </a:xfrm>
            <a:prstGeom prst="ellipse">
              <a:avLst/>
            </a:prstGeom>
            <a:gradFill>
              <a:gsLst>
                <a:gs pos="50000">
                  <a:schemeClr val="accent3"/>
                </a:gs>
                <a:gs pos="0">
                  <a:schemeClr val="accent3">
                    <a:lumMod val="60000"/>
                    <a:lumOff val="40000"/>
                  </a:schemeClr>
                </a:gs>
                <a:gs pos="100000">
                  <a:schemeClr val="accent3">
                    <a:lumMod val="7500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pSp>
      <p:sp>
        <p:nvSpPr>
          <p:cNvPr id="53" name="Rectangle 8"/>
          <p:cNvSpPr txBox="1">
            <a:spLocks/>
          </p:cNvSpPr>
          <p:nvPr/>
        </p:nvSpPr>
        <p:spPr>
          <a:xfrm>
            <a:off x="3122148" y="3156064"/>
            <a:ext cx="5793452" cy="6771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600" b="1" dirty="0">
                <a:solidFill>
                  <a:schemeClr val="tx2"/>
                </a:solidFill>
              </a:rPr>
              <a:t>10 years</a:t>
            </a:r>
          </a:p>
          <a:p>
            <a:r>
              <a:rPr lang="en-US" dirty="0" smtClean="0"/>
              <a:t>Average length of clinical data for patients in </a:t>
            </a:r>
            <a:r>
              <a:rPr lang="en-US" dirty="0" err="1" smtClean="0"/>
              <a:t>BioVU</a:t>
            </a:r>
            <a:endParaRPr lang="en-US" dirty="0"/>
          </a:p>
        </p:txBody>
      </p:sp>
      <p:sp>
        <p:nvSpPr>
          <p:cNvPr id="52" name="Rectangle 8"/>
          <p:cNvSpPr txBox="1">
            <a:spLocks/>
          </p:cNvSpPr>
          <p:nvPr/>
        </p:nvSpPr>
        <p:spPr>
          <a:xfrm>
            <a:off x="689476" y="1370012"/>
            <a:ext cx="1509090"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Patient Records</a:t>
            </a:r>
            <a:endParaRPr lang="en-US" b="1" dirty="0">
              <a:solidFill>
                <a:schemeClr val="tx2"/>
              </a:solidFill>
            </a:endParaRPr>
          </a:p>
        </p:txBody>
      </p:sp>
      <p:sp>
        <p:nvSpPr>
          <p:cNvPr id="55" name="Rectangle 8"/>
          <p:cNvSpPr txBox="1">
            <a:spLocks/>
          </p:cNvSpPr>
          <p:nvPr/>
        </p:nvSpPr>
        <p:spPr>
          <a:xfrm>
            <a:off x="2571450" y="1173743"/>
            <a:ext cx="5793452" cy="6771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600" b="1" dirty="0">
                <a:solidFill>
                  <a:schemeClr val="tx2"/>
                </a:solidFill>
              </a:rPr>
              <a:t>2.5 M </a:t>
            </a:r>
            <a:r>
              <a:rPr lang="en-US" dirty="0" smtClean="0"/>
              <a:t>Number of patient records accessible </a:t>
            </a:r>
            <a:br>
              <a:rPr lang="en-US" dirty="0" smtClean="0"/>
            </a:br>
            <a:r>
              <a:rPr lang="en-US" dirty="0" smtClean="0"/>
              <a:t>in Synthetic Derivative – the largest database of its kind</a:t>
            </a:r>
            <a:endParaRPr lang="en-US" dirty="0"/>
          </a:p>
        </p:txBody>
      </p:sp>
      <p:grpSp>
        <p:nvGrpSpPr>
          <p:cNvPr id="56" name="Group 55"/>
          <p:cNvGrpSpPr/>
          <p:nvPr/>
        </p:nvGrpSpPr>
        <p:grpSpPr>
          <a:xfrm>
            <a:off x="269588" y="1352988"/>
            <a:ext cx="332565" cy="332545"/>
            <a:chOff x="977773" y="2150854"/>
            <a:chExt cx="325925" cy="325925"/>
          </a:xfrm>
        </p:grpSpPr>
        <p:sp>
          <p:nvSpPr>
            <p:cNvPr id="58" name="Oval 57"/>
            <p:cNvSpPr/>
            <p:nvPr/>
          </p:nvSpPr>
          <p:spPr>
            <a:xfrm>
              <a:off x="977773" y="2150854"/>
              <a:ext cx="325925" cy="32592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59" name="Oval 58"/>
            <p:cNvSpPr>
              <a:spLocks/>
            </p:cNvSpPr>
            <p:nvPr/>
          </p:nvSpPr>
          <p:spPr>
            <a:xfrm>
              <a:off x="1027787" y="2200868"/>
              <a:ext cx="225896" cy="225896"/>
            </a:xfrm>
            <a:prstGeom prst="ellipse">
              <a:avLst/>
            </a:prstGeom>
            <a:gradFill>
              <a:gsLst>
                <a:gs pos="50000">
                  <a:schemeClr val="accent3"/>
                </a:gs>
                <a:gs pos="0">
                  <a:schemeClr val="accent3">
                    <a:lumMod val="60000"/>
                    <a:lumOff val="40000"/>
                  </a:schemeClr>
                </a:gs>
                <a:gs pos="100000">
                  <a:schemeClr val="accent3">
                    <a:lumMod val="7500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pSp>
      <p:sp>
        <p:nvSpPr>
          <p:cNvPr id="60" name="Rectangle 8"/>
          <p:cNvSpPr txBox="1">
            <a:spLocks/>
          </p:cNvSpPr>
          <p:nvPr/>
        </p:nvSpPr>
        <p:spPr>
          <a:xfrm>
            <a:off x="731892" y="5630688"/>
            <a:ext cx="1474763"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Novel Methods</a:t>
            </a:r>
            <a:endParaRPr lang="en-US" b="1" dirty="0">
              <a:solidFill>
                <a:schemeClr val="tx2"/>
              </a:solidFill>
            </a:endParaRPr>
          </a:p>
        </p:txBody>
      </p:sp>
      <p:grpSp>
        <p:nvGrpSpPr>
          <p:cNvPr id="69" name="Group 68"/>
          <p:cNvGrpSpPr/>
          <p:nvPr/>
        </p:nvGrpSpPr>
        <p:grpSpPr>
          <a:xfrm>
            <a:off x="304851" y="5614648"/>
            <a:ext cx="332565" cy="332545"/>
            <a:chOff x="298764" y="5502874"/>
            <a:chExt cx="325925" cy="325925"/>
          </a:xfrm>
        </p:grpSpPr>
        <p:sp>
          <p:nvSpPr>
            <p:cNvPr id="71" name="Oval 70"/>
            <p:cNvSpPr/>
            <p:nvPr/>
          </p:nvSpPr>
          <p:spPr>
            <a:xfrm>
              <a:off x="298764" y="5502874"/>
              <a:ext cx="325925" cy="32592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74" name="Oval 73"/>
            <p:cNvSpPr>
              <a:spLocks/>
            </p:cNvSpPr>
            <p:nvPr/>
          </p:nvSpPr>
          <p:spPr>
            <a:xfrm>
              <a:off x="348778" y="5552888"/>
              <a:ext cx="225896" cy="225896"/>
            </a:xfrm>
            <a:prstGeom prst="ellipse">
              <a:avLst/>
            </a:prstGeom>
            <a:gradFill>
              <a:gsLst>
                <a:gs pos="50000">
                  <a:schemeClr val="accent3"/>
                </a:gs>
                <a:gs pos="0">
                  <a:schemeClr val="accent3">
                    <a:lumMod val="60000"/>
                    <a:lumOff val="40000"/>
                  </a:schemeClr>
                </a:gs>
                <a:gs pos="100000">
                  <a:schemeClr val="accent3">
                    <a:lumMod val="7500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pSp>
      <p:sp>
        <p:nvSpPr>
          <p:cNvPr id="75" name="Rectangle 8"/>
          <p:cNvSpPr txBox="1">
            <a:spLocks/>
          </p:cNvSpPr>
          <p:nvPr/>
        </p:nvSpPr>
        <p:spPr>
          <a:xfrm>
            <a:off x="3122150" y="5434419"/>
            <a:ext cx="5793452" cy="6771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600" b="1" dirty="0">
                <a:solidFill>
                  <a:schemeClr val="tx2"/>
                </a:solidFill>
              </a:rPr>
              <a:t>180 </a:t>
            </a:r>
            <a:r>
              <a:rPr lang="en-US" dirty="0" smtClean="0"/>
              <a:t>Peer-reviewed </a:t>
            </a:r>
            <a:r>
              <a:rPr lang="en-US" dirty="0"/>
              <a:t>publications in the </a:t>
            </a:r>
            <a:r>
              <a:rPr lang="en-US"/>
              <a:t>last </a:t>
            </a:r>
            <a:r>
              <a:rPr lang="en-US" smtClean="0"/>
              <a:t>7 </a:t>
            </a:r>
            <a:r>
              <a:rPr lang="en-US" dirty="0" smtClean="0"/>
              <a:t>years </a:t>
            </a:r>
            <a:r>
              <a:rPr lang="en-US" dirty="0"/>
              <a:t>from VUMC researchers </a:t>
            </a:r>
            <a:r>
              <a:rPr lang="en-US" dirty="0" smtClean="0"/>
              <a:t>creating / validating methodologies</a:t>
            </a:r>
            <a:endParaRPr lang="en-US" dirty="0"/>
          </a:p>
        </p:txBody>
      </p:sp>
      <p:sp>
        <p:nvSpPr>
          <p:cNvPr id="45" name="Rounded Rectangle 44"/>
          <p:cNvSpPr/>
          <p:nvPr/>
        </p:nvSpPr>
        <p:spPr>
          <a:xfrm>
            <a:off x="1442908" y="2430214"/>
            <a:ext cx="6445051" cy="29497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571500" indent="-571500">
              <a:buFont typeface="Arial"/>
              <a:buChar char="•"/>
            </a:pPr>
            <a:r>
              <a:rPr lang="en-US" sz="3600" dirty="0"/>
              <a:t>27K Breast Cancer ICD code</a:t>
            </a:r>
          </a:p>
          <a:p>
            <a:pPr marL="571500" indent="-571500">
              <a:buFont typeface="Arial"/>
              <a:buChar char="•"/>
            </a:pPr>
            <a:r>
              <a:rPr lang="en-US" sz="3600" dirty="0"/>
              <a:t>6.6K Tumor Registry Data</a:t>
            </a:r>
          </a:p>
          <a:p>
            <a:pPr marL="571500" indent="-571500">
              <a:buFont typeface="Arial"/>
              <a:buChar char="•"/>
            </a:pPr>
            <a:r>
              <a:rPr lang="en-US" sz="3600" dirty="0"/>
              <a:t>4K germ line DNA samples</a:t>
            </a:r>
          </a:p>
          <a:p>
            <a:pPr marL="571500" indent="-571500">
              <a:buFont typeface="Arial"/>
              <a:buChar char="•"/>
            </a:pPr>
            <a:r>
              <a:rPr lang="en-US" sz="3600" dirty="0"/>
              <a:t>5.7K tumor specimens</a:t>
            </a:r>
          </a:p>
        </p:txBody>
      </p:sp>
      <p:sp>
        <p:nvSpPr>
          <p:cNvPr id="49" name="TextBox 48"/>
          <p:cNvSpPr txBox="1"/>
          <p:nvPr/>
        </p:nvSpPr>
        <p:spPr>
          <a:xfrm>
            <a:off x="7943416" y="6506059"/>
            <a:ext cx="1035184" cy="369332"/>
          </a:xfrm>
          <a:prstGeom prst="rect">
            <a:avLst/>
          </a:prstGeom>
          <a:noFill/>
        </p:spPr>
        <p:txBody>
          <a:bodyPr wrap="none" rtlCol="0">
            <a:spAutoFit/>
          </a:bodyPr>
          <a:lstStyle/>
          <a:p>
            <a:r>
              <a:rPr lang="en-US" dirty="0" smtClean="0"/>
              <a:t>Jill Pulley</a:t>
            </a:r>
          </a:p>
        </p:txBody>
      </p:sp>
    </p:spTree>
    <p:extLst>
      <p:ext uri="{BB962C8B-B14F-4D97-AF65-F5344CB8AC3E}">
        <p14:creationId xmlns:p14="http://schemas.microsoft.com/office/powerpoint/2010/main" val="4196269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noChangeArrowheads="1"/>
          </p:cNvSpPr>
          <p:nvPr/>
        </p:nvSpPr>
        <p:spPr>
          <a:xfrm>
            <a:off x="0" y="152400"/>
            <a:ext cx="9144000" cy="726280"/>
          </a:xfrm>
          <a:prstGeom prst="rect">
            <a:avLst/>
          </a:prstGeom>
        </p:spPr>
        <p:txBody>
          <a:bodyPr vert="horz" wrap="square" lIns="91440" tIns="45720" rIns="91440" bIns="45720" numCol="1" rtlCol="0" anchor="ctr"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Stanford / PAMF </a:t>
            </a:r>
            <a:r>
              <a:rPr lang="en-US" sz="4000" dirty="0" err="1"/>
              <a:t>Oncoshare</a:t>
            </a:r>
            <a:r>
              <a:rPr lang="en-US" sz="4000" dirty="0"/>
              <a:t> Project</a:t>
            </a:r>
            <a:endParaRPr lang="en-US" sz="4000" dirty="0">
              <a:solidFill>
                <a:srgbClr val="FFFF00"/>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4" name="Content Placeholder 1"/>
          <p:cNvSpPr txBox="1">
            <a:spLocks/>
          </p:cNvSpPr>
          <p:nvPr/>
        </p:nvSpPr>
        <p:spPr>
          <a:xfrm>
            <a:off x="0" y="5784055"/>
            <a:ext cx="9144000" cy="868365"/>
          </a:xfrm>
          <a:prstGeom prst="rect">
            <a:avLst/>
          </a:prstGeom>
          <a:effectLst/>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0000"/>
                </a:solidFill>
              </a:rPr>
              <a:t>Two healthcare systems serving the same population</a:t>
            </a:r>
          </a:p>
          <a:p>
            <a:r>
              <a:rPr lang="en-US" dirty="0" smtClean="0">
                <a:solidFill>
                  <a:srgbClr val="000000"/>
                </a:solidFill>
              </a:rPr>
              <a:t>Opportunity to study breast cancer care across healthcare settings</a:t>
            </a:r>
            <a:endParaRPr lang="en-US" dirty="0">
              <a:solidFill>
                <a:srgbClr val="000000"/>
              </a:solidFill>
            </a:endParaRPr>
          </a:p>
        </p:txBody>
      </p:sp>
      <p:pic>
        <p:nvPicPr>
          <p:cNvPr id="5" name="Picture 8" descr="Screen shot 2010-10-03 at 11.10.2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3488" y="1000918"/>
            <a:ext cx="4176713"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33" y="2706688"/>
            <a:ext cx="168751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Rectangle 5"/>
          <p:cNvSpPr>
            <a:spLocks/>
          </p:cNvSpPr>
          <p:nvPr/>
        </p:nvSpPr>
        <p:spPr bwMode="auto">
          <a:xfrm>
            <a:off x="7120199" y="3886200"/>
            <a:ext cx="1995487"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defTabSz="642938" eaLnBrk="1" hangingPunct="1"/>
            <a:r>
              <a:rPr lang="en-US" dirty="0" smtClean="0">
                <a:solidFill>
                  <a:srgbClr val="000000"/>
                </a:solidFill>
                <a:latin typeface="Gill Sans" charset="0"/>
                <a:cs typeface="Gill Sans" charset="0"/>
                <a:sym typeface="Gill Sans" charset="0"/>
              </a:rPr>
              <a:t>Community-Based</a:t>
            </a:r>
          </a:p>
          <a:p>
            <a:pPr algn="ctr" defTabSz="642938" eaLnBrk="1" hangingPunct="1"/>
            <a:r>
              <a:rPr lang="en-US" dirty="0" smtClean="0">
                <a:solidFill>
                  <a:srgbClr val="000000"/>
                </a:solidFill>
                <a:latin typeface="Gill Sans" charset="0"/>
                <a:cs typeface="Gill Sans" charset="0"/>
                <a:sym typeface="Gill Sans" charset="0"/>
              </a:rPr>
              <a:t>Patient-Centered</a:t>
            </a: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90800"/>
            <a:ext cx="245268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6"/>
          <p:cNvSpPr>
            <a:spLocks/>
          </p:cNvSpPr>
          <p:nvPr/>
        </p:nvSpPr>
        <p:spPr bwMode="auto">
          <a:xfrm>
            <a:off x="338095" y="3502554"/>
            <a:ext cx="223912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eaLnBrk="1" hangingPunct="1"/>
            <a:r>
              <a:rPr lang="en-US" dirty="0" smtClean="0">
                <a:solidFill>
                  <a:srgbClr val="000000"/>
                </a:solidFill>
                <a:latin typeface="Gill Sans" charset="0"/>
                <a:cs typeface="Gill Sans" charset="0"/>
                <a:sym typeface="Gill Sans" charset="0"/>
              </a:rPr>
              <a:t>Academic, Tertiary </a:t>
            </a:r>
            <a:r>
              <a:rPr lang="en-US" dirty="0">
                <a:solidFill>
                  <a:srgbClr val="000000"/>
                </a:solidFill>
                <a:latin typeface="Gill Sans" charset="0"/>
                <a:cs typeface="Gill Sans" charset="0"/>
                <a:sym typeface="Gill Sans" charset="0"/>
              </a:rPr>
              <a:t>Care</a:t>
            </a:r>
          </a:p>
          <a:p>
            <a:pPr algn="ctr" defTabSz="642938" eaLnBrk="1" hangingPunct="1"/>
            <a:r>
              <a:rPr lang="en-US" dirty="0" smtClean="0">
                <a:solidFill>
                  <a:srgbClr val="000000"/>
                </a:solidFill>
                <a:latin typeface="Gill Sans" charset="0"/>
                <a:cs typeface="Gill Sans" charset="0"/>
                <a:sym typeface="Gill Sans" charset="0"/>
              </a:rPr>
              <a:t>Research-Centered</a:t>
            </a:r>
            <a:endParaRPr lang="en-US" dirty="0">
              <a:solidFill>
                <a:srgbClr val="000000"/>
              </a:solidFill>
              <a:latin typeface="Gill Sans" charset="0"/>
              <a:cs typeface="Gill Sans" charset="0"/>
              <a:sym typeface="Gill Sans" charset="0"/>
            </a:endParaRPr>
          </a:p>
          <a:p>
            <a:pPr algn="ctr" defTabSz="642938" eaLnBrk="1" hangingPunct="1"/>
            <a:r>
              <a:rPr lang="en-US" dirty="0" smtClean="0">
                <a:solidFill>
                  <a:srgbClr val="000000"/>
                </a:solidFill>
                <a:latin typeface="Gill Sans" charset="0"/>
                <a:cs typeface="Gill Sans" charset="0"/>
                <a:sym typeface="Gill Sans" charset="0"/>
              </a:rPr>
              <a:t>Knowledge Discovery</a:t>
            </a:r>
            <a:endParaRPr lang="en-US" dirty="0">
              <a:solidFill>
                <a:srgbClr val="000000"/>
              </a:solidFill>
              <a:latin typeface="Gill Sans" charset="0"/>
              <a:cs typeface="Gill Sans" charset="0"/>
              <a:sym typeface="Gill Sans" charset="0"/>
            </a:endParaRPr>
          </a:p>
        </p:txBody>
      </p:sp>
      <p:cxnSp>
        <p:nvCxnSpPr>
          <p:cNvPr id="10" name="Straight Arrow Connector 9"/>
          <p:cNvCxnSpPr/>
          <p:nvPr/>
        </p:nvCxnSpPr>
        <p:spPr>
          <a:xfrm>
            <a:off x="2681288" y="3203574"/>
            <a:ext cx="2119312" cy="3016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791200" y="2209801"/>
            <a:ext cx="1447800" cy="9937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031844" y="3203576"/>
            <a:ext cx="2207156" cy="21304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5943600" y="3048001"/>
            <a:ext cx="1295400" cy="1555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495800" y="2971801"/>
            <a:ext cx="2743200" cy="2317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876800" y="3203576"/>
            <a:ext cx="2362200" cy="3778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246688" y="3236912"/>
            <a:ext cx="1992312" cy="6492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646564" y="6529198"/>
            <a:ext cx="1469122" cy="369332"/>
          </a:xfrm>
          <a:prstGeom prst="rect">
            <a:avLst/>
          </a:prstGeom>
          <a:noFill/>
        </p:spPr>
        <p:txBody>
          <a:bodyPr wrap="none" rtlCol="0">
            <a:spAutoFit/>
          </a:bodyPr>
          <a:lstStyle/>
          <a:p>
            <a:r>
              <a:rPr lang="en-US" dirty="0" smtClean="0"/>
              <a:t>Allison </a:t>
            </a:r>
            <a:r>
              <a:rPr lang="en-US" dirty="0" err="1" smtClean="0"/>
              <a:t>Kurian</a:t>
            </a:r>
            <a:endParaRPr lang="en-US" dirty="0" smtClean="0"/>
          </a:p>
        </p:txBody>
      </p:sp>
      <p:sp>
        <p:nvSpPr>
          <p:cNvPr id="19" name="Rounded Rectangle 18"/>
          <p:cNvSpPr/>
          <p:nvPr/>
        </p:nvSpPr>
        <p:spPr>
          <a:xfrm>
            <a:off x="1442908" y="1783316"/>
            <a:ext cx="6445051" cy="35966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571500" indent="-571500">
              <a:buFont typeface="Arial"/>
              <a:buChar char="•"/>
            </a:pPr>
            <a:r>
              <a:rPr lang="en-US" sz="3600" dirty="0"/>
              <a:t>18,675 breast cancer patients, </a:t>
            </a:r>
            <a:r>
              <a:rPr lang="en-US" sz="3600" dirty="0" err="1"/>
              <a:t>dx’d</a:t>
            </a:r>
            <a:r>
              <a:rPr lang="en-US" sz="3600" dirty="0"/>
              <a:t> 2000-2014</a:t>
            </a:r>
          </a:p>
          <a:p>
            <a:pPr marL="571500" indent="-571500">
              <a:buFont typeface="Arial"/>
              <a:buChar char="•"/>
            </a:pPr>
            <a:r>
              <a:rPr lang="en-US" sz="3600" dirty="0"/>
              <a:t>15-20% patients shared</a:t>
            </a:r>
          </a:p>
          <a:p>
            <a:pPr marL="571500" indent="-571500">
              <a:buFont typeface="Arial"/>
              <a:buChar char="•"/>
            </a:pPr>
            <a:r>
              <a:rPr lang="en-US" sz="3600" dirty="0"/>
              <a:t>Integrating EMR, SEER, outside genetics lab data</a:t>
            </a:r>
          </a:p>
          <a:p>
            <a:pPr marL="571500" indent="-571500">
              <a:buFont typeface="Arial"/>
              <a:buChar char="•"/>
            </a:pPr>
            <a:r>
              <a:rPr lang="en-US" sz="3600" dirty="0"/>
              <a:t>20 publications</a:t>
            </a:r>
          </a:p>
        </p:txBody>
      </p:sp>
    </p:spTree>
    <p:extLst>
      <p:ext uri="{BB962C8B-B14F-4D97-AF65-F5344CB8AC3E}">
        <p14:creationId xmlns:p14="http://schemas.microsoft.com/office/powerpoint/2010/main" val="1198449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51175"/>
            <a:ext cx="5197825" cy="3057412"/>
          </a:xfrm>
        </p:spPr>
        <p:txBody>
          <a:bodyPr>
            <a:normAutofit fontScale="55000" lnSpcReduction="20000"/>
          </a:bodyPr>
          <a:lstStyle/>
          <a:p>
            <a:r>
              <a:rPr lang="en-US" sz="2800" dirty="0" smtClean="0">
                <a:latin typeface="Arial"/>
              </a:rPr>
              <a:t>University </a:t>
            </a:r>
            <a:r>
              <a:rPr lang="en-US" sz="2800" dirty="0">
                <a:latin typeface="Arial"/>
              </a:rPr>
              <a:t>of Kansas Medical </a:t>
            </a:r>
            <a:r>
              <a:rPr lang="en-US" sz="2800" dirty="0" smtClean="0">
                <a:latin typeface="Arial"/>
              </a:rPr>
              <a:t>Center</a:t>
            </a:r>
            <a:endParaRPr lang="en-US" sz="2800" dirty="0">
              <a:latin typeface="Arial"/>
            </a:endParaRPr>
          </a:p>
          <a:p>
            <a:r>
              <a:rPr lang="en-US" sz="2800" dirty="0" smtClean="0">
                <a:latin typeface="Arial"/>
              </a:rPr>
              <a:t>Children’s </a:t>
            </a:r>
            <a:r>
              <a:rPr lang="en-US" sz="2800" dirty="0">
                <a:latin typeface="Arial"/>
              </a:rPr>
              <a:t>Mercy Hospital, University of Missouri </a:t>
            </a:r>
          </a:p>
          <a:p>
            <a:r>
              <a:rPr lang="en-US" sz="2800" dirty="0" smtClean="0">
                <a:latin typeface="Arial"/>
              </a:rPr>
              <a:t>University </a:t>
            </a:r>
            <a:r>
              <a:rPr lang="en-US" sz="2800" dirty="0">
                <a:latin typeface="Arial"/>
              </a:rPr>
              <a:t>of Iowa Healthcare </a:t>
            </a:r>
          </a:p>
          <a:p>
            <a:r>
              <a:rPr lang="en-US" sz="2800" dirty="0" smtClean="0">
                <a:latin typeface="Arial"/>
              </a:rPr>
              <a:t>Indiana </a:t>
            </a:r>
            <a:r>
              <a:rPr lang="en-US" sz="2800" dirty="0">
                <a:latin typeface="Arial"/>
              </a:rPr>
              <a:t>University</a:t>
            </a:r>
          </a:p>
          <a:p>
            <a:r>
              <a:rPr lang="en-US" sz="2800" dirty="0" smtClean="0">
                <a:latin typeface="Arial"/>
              </a:rPr>
              <a:t>University </a:t>
            </a:r>
            <a:r>
              <a:rPr lang="en-US" sz="2800" dirty="0">
                <a:latin typeface="Arial"/>
              </a:rPr>
              <a:t>of Wisconsin-Madison, the Medical College of Wisconsin, and Marshfield Clinic</a:t>
            </a:r>
          </a:p>
          <a:p>
            <a:r>
              <a:rPr lang="en-US" sz="2800" dirty="0" smtClean="0">
                <a:latin typeface="Arial"/>
              </a:rPr>
              <a:t>University </a:t>
            </a:r>
            <a:r>
              <a:rPr lang="en-US" sz="2800" dirty="0">
                <a:latin typeface="Arial"/>
              </a:rPr>
              <a:t>of Minnesota Medical Center</a:t>
            </a:r>
          </a:p>
          <a:p>
            <a:r>
              <a:rPr lang="en-US" sz="2800" dirty="0" smtClean="0">
                <a:latin typeface="Arial"/>
              </a:rPr>
              <a:t>University </a:t>
            </a:r>
            <a:r>
              <a:rPr lang="en-US" sz="2800" dirty="0">
                <a:latin typeface="Arial"/>
              </a:rPr>
              <a:t>of Nebraska Medical Center</a:t>
            </a:r>
          </a:p>
          <a:p>
            <a:r>
              <a:rPr lang="en-US" sz="2800" dirty="0" smtClean="0">
                <a:latin typeface="Arial"/>
              </a:rPr>
              <a:t>University </a:t>
            </a:r>
            <a:r>
              <a:rPr lang="en-US" sz="2800" dirty="0">
                <a:latin typeface="Arial"/>
              </a:rPr>
              <a:t>of Texas Health Sciences Center at San </a:t>
            </a:r>
            <a:r>
              <a:rPr lang="en-US" sz="2800" dirty="0" smtClean="0">
                <a:latin typeface="Arial"/>
              </a:rPr>
              <a:t>Antonio</a:t>
            </a:r>
          </a:p>
          <a:p>
            <a:r>
              <a:rPr lang="en-US" sz="2800" dirty="0" smtClean="0">
                <a:latin typeface="Arial"/>
              </a:rPr>
              <a:t>University </a:t>
            </a:r>
            <a:r>
              <a:rPr lang="en-US" sz="2800" dirty="0">
                <a:latin typeface="Arial"/>
              </a:rPr>
              <a:t>of Texas Southwestern Medical </a:t>
            </a:r>
            <a:r>
              <a:rPr lang="en-US" sz="2800" dirty="0" smtClean="0">
                <a:latin typeface="Arial"/>
              </a:rPr>
              <a:t>Center</a:t>
            </a:r>
            <a:endParaRPr lang="en-US" sz="2800" dirty="0">
              <a:latin typeface="Arial"/>
            </a:endParaRP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962" y="1337487"/>
            <a:ext cx="4033038" cy="5520512"/>
          </a:xfrm>
          <a:prstGeom prst="rect">
            <a:avLst/>
          </a:prstGeom>
        </p:spPr>
      </p:pic>
      <p:sp>
        <p:nvSpPr>
          <p:cNvPr id="6" name="TextBox 5"/>
          <p:cNvSpPr txBox="1"/>
          <p:nvPr/>
        </p:nvSpPr>
        <p:spPr>
          <a:xfrm>
            <a:off x="94582" y="6423900"/>
            <a:ext cx="2104249" cy="369332"/>
          </a:xfrm>
          <a:prstGeom prst="rect">
            <a:avLst/>
          </a:prstGeom>
          <a:noFill/>
        </p:spPr>
        <p:txBody>
          <a:bodyPr wrap="none" rtlCol="0">
            <a:spAutoFit/>
          </a:bodyPr>
          <a:lstStyle/>
          <a:p>
            <a:r>
              <a:rPr lang="en-US" dirty="0" smtClean="0"/>
              <a:t>Russ </a:t>
            </a:r>
            <a:r>
              <a:rPr lang="en-US" dirty="0" err="1" smtClean="0"/>
              <a:t>Waitman</a:t>
            </a:r>
            <a:r>
              <a:rPr lang="en-US" dirty="0" smtClean="0"/>
              <a:t>, 2015</a:t>
            </a:r>
            <a:endParaRPr lang="en-US" dirty="0"/>
          </a:p>
        </p:txBody>
      </p:sp>
      <p:sp>
        <p:nvSpPr>
          <p:cNvPr id="7" name="TextBox 6"/>
          <p:cNvSpPr txBox="1"/>
          <p:nvPr/>
        </p:nvSpPr>
        <p:spPr>
          <a:xfrm>
            <a:off x="126013" y="1527043"/>
            <a:ext cx="4145636" cy="1200328"/>
          </a:xfrm>
          <a:prstGeom prst="rect">
            <a:avLst/>
          </a:prstGeom>
          <a:noFill/>
        </p:spPr>
        <p:txBody>
          <a:bodyPr wrap="none" rtlCol="0">
            <a:spAutoFit/>
          </a:bodyPr>
          <a:lstStyle/>
          <a:p>
            <a:r>
              <a:rPr lang="en-US" sz="2400" b="1" dirty="0" smtClean="0"/>
              <a:t>100,000 Breast Cancer Patients</a:t>
            </a:r>
          </a:p>
          <a:p>
            <a:r>
              <a:rPr lang="en-US" sz="2400" b="1" dirty="0" smtClean="0"/>
              <a:t>Phase I - $7M first 18 months</a:t>
            </a:r>
          </a:p>
          <a:p>
            <a:r>
              <a:rPr lang="en-US" sz="2400" b="1" dirty="0" smtClean="0"/>
              <a:t>Phase II - $8.7M over 3 years </a:t>
            </a:r>
            <a:endParaRPr lang="en-US" sz="2400" b="1" dirty="0"/>
          </a:p>
        </p:txBody>
      </p:sp>
      <p:sp>
        <p:nvSpPr>
          <p:cNvPr id="9" name="Title 8"/>
          <p:cNvSpPr>
            <a:spLocks noGrp="1"/>
          </p:cNvSpPr>
          <p:nvPr>
            <p:ph type="title"/>
          </p:nvPr>
        </p:nvSpPr>
        <p:spPr>
          <a:xfrm>
            <a:off x="457200" y="99009"/>
            <a:ext cx="8229600" cy="1143000"/>
          </a:xfrm>
        </p:spPr>
        <p:txBody>
          <a:bodyPr>
            <a:normAutofit fontScale="90000"/>
          </a:bodyPr>
          <a:lstStyle/>
          <a:p>
            <a:r>
              <a:rPr lang="en-US" dirty="0" smtClean="0"/>
              <a:t>The Greater Plains Collaborative (GPC) </a:t>
            </a:r>
            <a:r>
              <a:rPr lang="en-US" sz="3100" dirty="0" smtClean="0"/>
              <a:t>Patient-Centered Outcomes Research Institute (PCORI)</a:t>
            </a:r>
            <a:endParaRPr lang="en-US" sz="3100" dirty="0"/>
          </a:p>
        </p:txBody>
      </p:sp>
      <p:sp>
        <p:nvSpPr>
          <p:cNvPr id="11" name="Rounded Rectangle 10"/>
          <p:cNvSpPr/>
          <p:nvPr/>
        </p:nvSpPr>
        <p:spPr>
          <a:xfrm>
            <a:off x="1742783" y="1957423"/>
            <a:ext cx="6445051" cy="35966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571500" indent="-571500">
              <a:buFont typeface="Arial"/>
              <a:buChar char="•"/>
            </a:pPr>
            <a:r>
              <a:rPr lang="en-US" sz="2800" dirty="0"/>
              <a:t>How can data help recruit patients to breast cancer trials with greater accuracy and timeliness?</a:t>
            </a:r>
          </a:p>
          <a:p>
            <a:pPr marL="571500" indent="-571500">
              <a:buFont typeface="Arial"/>
              <a:buChar char="•"/>
            </a:pPr>
            <a:r>
              <a:rPr lang="en-US" sz="2800" dirty="0"/>
              <a:t>How do we understand integrated data’s ability to provide a complete picture of care for observational studies?</a:t>
            </a:r>
          </a:p>
        </p:txBody>
      </p:sp>
    </p:spTree>
    <p:extLst>
      <p:ext uri="{BB962C8B-B14F-4D97-AF65-F5344CB8AC3E}">
        <p14:creationId xmlns:p14="http://schemas.microsoft.com/office/powerpoint/2010/main" val="1532057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241"/>
            <a:ext cx="8229600" cy="1143000"/>
          </a:xfrm>
        </p:spPr>
        <p:txBody>
          <a:bodyPr>
            <a:noAutofit/>
          </a:bodyPr>
          <a:lstStyle/>
          <a:p>
            <a:r>
              <a:rPr lang="en-US" sz="4000" b="1" dirty="0" smtClean="0"/>
              <a:t>Many Are Looking at Different </a:t>
            </a:r>
            <a:br>
              <a:rPr lang="en-US" sz="4000" b="1" dirty="0" smtClean="0"/>
            </a:br>
            <a:r>
              <a:rPr lang="en-US" sz="4000" b="1" dirty="0" smtClean="0"/>
              <a:t>Parts of the Same Problem</a:t>
            </a:r>
            <a:endParaRPr lang="en-US" sz="4000" b="1" dirty="0"/>
          </a:p>
        </p:txBody>
      </p:sp>
      <p:pic>
        <p:nvPicPr>
          <p:cNvPr id="5" name="Picture 4" descr="120454-e8aacd8ef4a5b9a83636ef3bc17e1579-medium_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829" y="1664494"/>
            <a:ext cx="2571428" cy="462857"/>
          </a:xfrm>
          <a:prstGeom prst="rect">
            <a:avLst/>
          </a:prstGeom>
        </p:spPr>
      </p:pic>
      <p:pic>
        <p:nvPicPr>
          <p:cNvPr id="6" name="Picture 5" descr="CancerLinQ-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67" y="2486419"/>
            <a:ext cx="2267107" cy="1133555"/>
          </a:xfrm>
          <a:prstGeom prst="rect">
            <a:avLst/>
          </a:prstGeom>
        </p:spPr>
      </p:pic>
      <p:pic>
        <p:nvPicPr>
          <p:cNvPr id="7" name="Picture 6" descr="logo-orien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883" y="3468176"/>
            <a:ext cx="3258554" cy="931946"/>
          </a:xfrm>
          <a:prstGeom prst="rect">
            <a:avLst/>
          </a:prstGeom>
        </p:spPr>
      </p:pic>
      <p:pic>
        <p:nvPicPr>
          <p:cNvPr id="8" name="Picture 7" descr="personal_oncology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11" y="4598490"/>
            <a:ext cx="3957187" cy="731222"/>
          </a:xfrm>
          <a:prstGeom prst="rect">
            <a:avLst/>
          </a:prstGeom>
        </p:spPr>
      </p:pic>
      <p:pic>
        <p:nvPicPr>
          <p:cNvPr id="9" name="Picture 8" descr="hed-logo@2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615" y="4647236"/>
            <a:ext cx="3568595" cy="629752"/>
          </a:xfrm>
          <a:prstGeom prst="rect">
            <a:avLst/>
          </a:prstGeom>
        </p:spPr>
      </p:pic>
      <p:pic>
        <p:nvPicPr>
          <p:cNvPr id="10" name="Picture 9" descr="caris_log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511" y="2185476"/>
            <a:ext cx="1422400" cy="1282700"/>
          </a:xfrm>
          <a:prstGeom prst="rect">
            <a:avLst/>
          </a:prstGeom>
        </p:spPr>
      </p:pic>
      <p:pic>
        <p:nvPicPr>
          <p:cNvPr id="12" name="Picture 11" descr="foundation-medicine-2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601" y="1553029"/>
            <a:ext cx="3021568" cy="805751"/>
          </a:xfrm>
          <a:prstGeom prst="rect">
            <a:avLst/>
          </a:prstGeom>
        </p:spPr>
      </p:pic>
      <p:pic>
        <p:nvPicPr>
          <p:cNvPr id="3" name="Picture 2"/>
          <p:cNvPicPr>
            <a:picLocks noChangeAspect="1"/>
          </p:cNvPicPr>
          <p:nvPr/>
        </p:nvPicPr>
        <p:blipFill>
          <a:blip r:embed="rId9"/>
          <a:stretch>
            <a:fillRect/>
          </a:stretch>
        </p:blipFill>
        <p:spPr>
          <a:xfrm>
            <a:off x="1033708" y="5276988"/>
            <a:ext cx="3487057" cy="954169"/>
          </a:xfrm>
          <a:prstGeom prst="rect">
            <a:avLst/>
          </a:prstGeom>
        </p:spPr>
      </p:pic>
      <p:pic>
        <p:nvPicPr>
          <p:cNvPr id="4" name="Picture 3"/>
          <p:cNvPicPr>
            <a:picLocks noChangeAspect="1"/>
          </p:cNvPicPr>
          <p:nvPr/>
        </p:nvPicPr>
        <p:blipFill>
          <a:blip r:embed="rId10"/>
          <a:stretch>
            <a:fillRect/>
          </a:stretch>
        </p:blipFill>
        <p:spPr>
          <a:xfrm>
            <a:off x="2777237" y="2016519"/>
            <a:ext cx="2692400" cy="939800"/>
          </a:xfrm>
          <a:prstGeom prst="rect">
            <a:avLst/>
          </a:prstGeom>
        </p:spPr>
      </p:pic>
      <p:grpSp>
        <p:nvGrpSpPr>
          <p:cNvPr id="14" name="Group 13"/>
          <p:cNvGrpSpPr/>
          <p:nvPr/>
        </p:nvGrpSpPr>
        <p:grpSpPr>
          <a:xfrm>
            <a:off x="5171790" y="3468176"/>
            <a:ext cx="3746215" cy="1130314"/>
            <a:chOff x="5171790" y="4290063"/>
            <a:chExt cx="3746215" cy="1130314"/>
          </a:xfrm>
        </p:grpSpPr>
        <p:pic>
          <p:nvPicPr>
            <p:cNvPr id="11" name="Picture 10" descr="tcga_logo.png"/>
            <p:cNvPicPr>
              <a:picLocks noChangeAspect="1"/>
            </p:cNvPicPr>
            <p:nvPr/>
          </p:nvPicPr>
          <p:blipFill rotWithShape="1">
            <a:blip r:embed="rId11">
              <a:extLst>
                <a:ext uri="{28A0092B-C50C-407E-A947-70E740481C1C}">
                  <a14:useLocalDpi xmlns:a14="http://schemas.microsoft.com/office/drawing/2010/main" val="0"/>
                </a:ext>
              </a:extLst>
            </a:blip>
            <a:srcRect r="41239"/>
            <a:stretch/>
          </p:blipFill>
          <p:spPr>
            <a:xfrm>
              <a:off x="5171790" y="4290063"/>
              <a:ext cx="3746215" cy="685800"/>
            </a:xfrm>
            <a:prstGeom prst="rect">
              <a:avLst/>
            </a:prstGeom>
          </p:spPr>
        </p:pic>
        <p:pic>
          <p:nvPicPr>
            <p:cNvPr id="13" name="Picture 12" descr="tcga_logo.png"/>
            <p:cNvPicPr>
              <a:picLocks noChangeAspect="1"/>
            </p:cNvPicPr>
            <p:nvPr/>
          </p:nvPicPr>
          <p:blipFill rotWithShape="1">
            <a:blip r:embed="rId11">
              <a:extLst>
                <a:ext uri="{28A0092B-C50C-407E-A947-70E740481C1C}">
                  <a14:useLocalDpi xmlns:a14="http://schemas.microsoft.com/office/drawing/2010/main" val="0"/>
                </a:ext>
              </a:extLst>
            </a:blip>
            <a:srcRect l="58493"/>
            <a:stretch/>
          </p:blipFill>
          <p:spPr>
            <a:xfrm>
              <a:off x="5721771" y="4734577"/>
              <a:ext cx="2646253" cy="685800"/>
            </a:xfrm>
            <a:prstGeom prst="rect">
              <a:avLst/>
            </a:prstGeom>
          </p:spPr>
        </p:pic>
      </p:grpSp>
      <p:pic>
        <p:nvPicPr>
          <p:cNvPr id="15" name="Picture 14" descr="Screenshot 2015-09-28 14.34.56.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3362" y="5530622"/>
            <a:ext cx="3145848" cy="781184"/>
          </a:xfrm>
          <a:prstGeom prst="rect">
            <a:avLst/>
          </a:prstGeom>
        </p:spPr>
      </p:pic>
    </p:spTree>
    <p:extLst>
      <p:ext uri="{BB962C8B-B14F-4D97-AF65-F5344CB8AC3E}">
        <p14:creationId xmlns:p14="http://schemas.microsoft.com/office/powerpoint/2010/main" val="34017847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rty-Da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85" y="-68"/>
            <a:ext cx="9699936" cy="6933658"/>
          </a:xfrm>
          <a:prstGeom prst="rect">
            <a:avLst/>
          </a:prstGeom>
        </p:spPr>
      </p:pic>
    </p:spTree>
    <p:extLst>
      <p:ext uri="{BB962C8B-B14F-4D97-AF65-F5344CB8AC3E}">
        <p14:creationId xmlns:p14="http://schemas.microsoft.com/office/powerpoint/2010/main" val="27842059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28" y="38165"/>
            <a:ext cx="5891074" cy="1265499"/>
          </a:xfrm>
        </p:spPr>
        <p:txBody>
          <a:bodyPr>
            <a:normAutofit fontScale="90000"/>
          </a:bodyPr>
          <a:lstStyle/>
          <a:p>
            <a:r>
              <a:rPr lang="en-US" dirty="0" smtClean="0"/>
              <a:t>Ambiguity is the rule….not the exception</a:t>
            </a:r>
            <a:endParaRPr lang="en-US" dirty="0"/>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1210" y="2275346"/>
            <a:ext cx="4876379" cy="4407309"/>
          </a:xfrm>
          <a:ln>
            <a:solidFill>
              <a:schemeClr val="tx1"/>
            </a:solidFill>
          </a:ln>
          <a:effectLst>
            <a:outerShdw blurRad="50800" dist="38100" dir="8100000" algn="tr" rotWithShape="0">
              <a:prstClr val="black">
                <a:alpha val="40000"/>
              </a:prstClr>
            </a:outerShdw>
          </a:effectLst>
        </p:spPr>
      </p:pic>
      <p:sp>
        <p:nvSpPr>
          <p:cNvPr id="5" name="TextBox 4"/>
          <p:cNvSpPr txBox="1"/>
          <p:nvPr/>
        </p:nvSpPr>
        <p:spPr>
          <a:xfrm>
            <a:off x="0" y="6519446"/>
            <a:ext cx="2951018" cy="338554"/>
          </a:xfrm>
          <a:prstGeom prst="rect">
            <a:avLst/>
          </a:prstGeom>
          <a:noFill/>
        </p:spPr>
        <p:txBody>
          <a:bodyPr wrap="square" rtlCol="0">
            <a:spAutoFit/>
          </a:bodyPr>
          <a:lstStyle/>
          <a:p>
            <a:r>
              <a:rPr lang="en-US" sz="1600" dirty="0" smtClean="0"/>
              <a:t>Warner, Levy et al. JOP 2015</a:t>
            </a:r>
            <a:endParaRPr lang="en-US" sz="1600" dirty="0"/>
          </a:p>
        </p:txBody>
      </p:sp>
      <p:sp>
        <p:nvSpPr>
          <p:cNvPr id="6" name="TextBox 5"/>
          <p:cNvSpPr txBox="1"/>
          <p:nvPr/>
        </p:nvSpPr>
        <p:spPr>
          <a:xfrm>
            <a:off x="148628" y="4380882"/>
            <a:ext cx="3580841" cy="2062103"/>
          </a:xfrm>
          <a:prstGeom prst="rect">
            <a:avLst/>
          </a:prstGeom>
          <a:solidFill>
            <a:schemeClr val="accent2"/>
          </a:solidFill>
        </p:spPr>
        <p:txBody>
          <a:bodyPr wrap="square" rtlCol="0">
            <a:spAutoFit/>
          </a:bodyPr>
          <a:lstStyle/>
          <a:p>
            <a:r>
              <a:rPr lang="en-US" sz="3200" b="1" dirty="0" smtClean="0"/>
              <a:t>84% </a:t>
            </a:r>
            <a:r>
              <a:rPr lang="en-US" sz="3200" dirty="0" smtClean="0"/>
              <a:t>of patients have some degree of stage discordance in the EHR</a:t>
            </a:r>
            <a:endParaRPr lang="en-US" sz="3200" dirty="0"/>
          </a:p>
        </p:txBody>
      </p:sp>
      <p:sp>
        <p:nvSpPr>
          <p:cNvPr id="7" name="TextBox 6"/>
          <p:cNvSpPr txBox="1"/>
          <p:nvPr/>
        </p:nvSpPr>
        <p:spPr>
          <a:xfrm>
            <a:off x="148628" y="2275346"/>
            <a:ext cx="3580841" cy="2062103"/>
          </a:xfrm>
          <a:prstGeom prst="rect">
            <a:avLst/>
          </a:prstGeom>
          <a:solidFill>
            <a:schemeClr val="accent5"/>
          </a:solidFill>
        </p:spPr>
        <p:txBody>
          <a:bodyPr wrap="square" rtlCol="0">
            <a:spAutoFit/>
          </a:bodyPr>
          <a:lstStyle/>
          <a:p>
            <a:r>
              <a:rPr lang="en-US" sz="3200" b="1" dirty="0" smtClean="0"/>
              <a:t>99% </a:t>
            </a:r>
            <a:r>
              <a:rPr lang="en-US" sz="3200" dirty="0" smtClean="0"/>
              <a:t>of patients have at least one stage phrase present in their EHR</a:t>
            </a:r>
            <a:endParaRPr lang="en-US" sz="3200" dirty="0"/>
          </a:p>
        </p:txBody>
      </p:sp>
      <p:pic>
        <p:nvPicPr>
          <p:cNvPr id="8" name="Picture 7" descr="Warner_Jeremy2 compa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442" y="0"/>
            <a:ext cx="1810558" cy="2758945"/>
          </a:xfrm>
          <a:prstGeom prst="rect">
            <a:avLst/>
          </a:prstGeom>
        </p:spPr>
      </p:pic>
      <p:sp>
        <p:nvSpPr>
          <p:cNvPr id="9" name="TextBox 8"/>
          <p:cNvSpPr txBox="1"/>
          <p:nvPr/>
        </p:nvSpPr>
        <p:spPr>
          <a:xfrm>
            <a:off x="7346954" y="2368644"/>
            <a:ext cx="181055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Jeremy Warner</a:t>
            </a:r>
            <a:endParaRPr lang="en-US" dirty="0"/>
          </a:p>
        </p:txBody>
      </p:sp>
    </p:spTree>
    <p:extLst>
      <p:ext uri="{BB962C8B-B14F-4D97-AF65-F5344CB8AC3E}">
        <p14:creationId xmlns:p14="http://schemas.microsoft.com/office/powerpoint/2010/main" val="9118165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98410" cy="4525963"/>
          </a:xfrm>
        </p:spPr>
        <p:txBody>
          <a:bodyPr>
            <a:normAutofit/>
          </a:bodyPr>
          <a:lstStyle/>
          <a:p>
            <a:pPr marL="0" indent="0">
              <a:spcAft>
                <a:spcPts val="1800"/>
              </a:spcAft>
              <a:buNone/>
            </a:pPr>
            <a:r>
              <a:rPr lang="en-US" sz="4400" b="1" dirty="0" smtClean="0"/>
              <a:t>THERE ARE TWO KINDS OF PEOPLE:</a:t>
            </a:r>
          </a:p>
          <a:p>
            <a:pPr marL="0" indent="0">
              <a:buNone/>
            </a:pPr>
            <a:r>
              <a:rPr lang="en-US" dirty="0" smtClean="0"/>
              <a:t>1) THOSE THAT CAN EXTRAPOLATE FROM     INCOMPLETE DATA.</a:t>
            </a:r>
          </a:p>
        </p:txBody>
      </p:sp>
    </p:spTree>
    <p:extLst>
      <p:ext uri="{BB962C8B-B14F-4D97-AF65-F5344CB8AC3E}">
        <p14:creationId xmlns:p14="http://schemas.microsoft.com/office/powerpoint/2010/main" val="35564558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ndard-geodata-models-for-energy-performance-of-buildings-experiences-from-sunshine-and-geosmartcity-projects-2-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4" y="-170185"/>
            <a:ext cx="9438724" cy="7086440"/>
          </a:xfrm>
          <a:prstGeom prst="rect">
            <a:avLst/>
          </a:prstGeom>
        </p:spPr>
      </p:pic>
    </p:spTree>
    <p:extLst>
      <p:ext uri="{BB962C8B-B14F-4D97-AF65-F5344CB8AC3E}">
        <p14:creationId xmlns:p14="http://schemas.microsoft.com/office/powerpoint/2010/main" val="20562604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singData_byInfoCategory.pdf"/>
          <p:cNvPicPr>
            <a:picLocks noChangeAspect="1"/>
          </p:cNvPicPr>
          <p:nvPr/>
        </p:nvPicPr>
        <p:blipFill rotWithShape="1">
          <a:blip r:embed="rId3">
            <a:extLst>
              <a:ext uri="{28A0092B-C50C-407E-A947-70E740481C1C}">
                <a14:useLocalDpi xmlns:a14="http://schemas.microsoft.com/office/drawing/2010/main" val="0"/>
              </a:ext>
            </a:extLst>
          </a:blip>
          <a:srcRect t="16587"/>
          <a:stretch/>
        </p:blipFill>
        <p:spPr>
          <a:xfrm>
            <a:off x="0" y="43080"/>
            <a:ext cx="7364427" cy="6814168"/>
          </a:xfrm>
          <a:prstGeom prst="rect">
            <a:avLst/>
          </a:prstGeom>
        </p:spPr>
      </p:pic>
      <p:pic>
        <p:nvPicPr>
          <p:cNvPr id="5" name="Picture 4" descr="AtreyaPic_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155" y="4129900"/>
            <a:ext cx="2056845" cy="2358767"/>
          </a:xfrm>
          <a:prstGeom prst="rect">
            <a:avLst/>
          </a:prstGeom>
        </p:spPr>
      </p:pic>
      <p:sp>
        <p:nvSpPr>
          <p:cNvPr id="6" name="TextBox 5"/>
          <p:cNvSpPr txBox="1"/>
          <p:nvPr/>
        </p:nvSpPr>
        <p:spPr>
          <a:xfrm>
            <a:off x="7087155" y="6488667"/>
            <a:ext cx="2056845" cy="369332"/>
          </a:xfrm>
          <a:prstGeom prst="rect">
            <a:avLst/>
          </a:prstGeom>
          <a:noFill/>
        </p:spPr>
        <p:txBody>
          <a:bodyPr wrap="square" rtlCol="0">
            <a:spAutoFit/>
          </a:bodyPr>
          <a:lstStyle/>
          <a:p>
            <a:pPr algn="ctr"/>
            <a:r>
              <a:rPr lang="en-US" dirty="0" smtClean="0"/>
              <a:t>Ravi </a:t>
            </a:r>
            <a:r>
              <a:rPr lang="en-US" dirty="0" err="1" smtClean="0"/>
              <a:t>Atreya</a:t>
            </a:r>
            <a:endParaRPr lang="en-US" dirty="0"/>
          </a:p>
        </p:txBody>
      </p:sp>
      <p:sp>
        <p:nvSpPr>
          <p:cNvPr id="7" name="TextBox 6"/>
          <p:cNvSpPr txBox="1"/>
          <p:nvPr/>
        </p:nvSpPr>
        <p:spPr>
          <a:xfrm>
            <a:off x="3866364" y="1982547"/>
            <a:ext cx="5277636" cy="1477328"/>
          </a:xfrm>
          <a:prstGeom prst="rect">
            <a:avLst/>
          </a:prstGeom>
          <a:noFill/>
        </p:spPr>
        <p:txBody>
          <a:bodyPr wrap="square" rtlCol="0">
            <a:spAutoFit/>
          </a:bodyPr>
          <a:lstStyle/>
          <a:p>
            <a:r>
              <a:rPr lang="en-US" sz="3000" b="1" dirty="0" smtClean="0"/>
              <a:t>31%</a:t>
            </a:r>
            <a:r>
              <a:rPr lang="en-US" sz="3000" dirty="0" smtClean="0"/>
              <a:t> surgical events missing CPT codes (outside surgeries) </a:t>
            </a:r>
          </a:p>
          <a:p>
            <a:r>
              <a:rPr lang="en-US" sz="3000" b="1" dirty="0" smtClean="0"/>
              <a:t>94%</a:t>
            </a:r>
            <a:r>
              <a:rPr lang="en-US" sz="3000" dirty="0" smtClean="0"/>
              <a:t> found in other EMR sources </a:t>
            </a:r>
            <a:endParaRPr lang="en-US" sz="3000" dirty="0"/>
          </a:p>
        </p:txBody>
      </p:sp>
    </p:spTree>
    <p:extLst>
      <p:ext uri="{BB962C8B-B14F-4D97-AF65-F5344CB8AC3E}">
        <p14:creationId xmlns:p14="http://schemas.microsoft.com/office/powerpoint/2010/main" val="40670848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2H0_Sank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19" y="1175174"/>
            <a:ext cx="8879011" cy="5344159"/>
          </a:xfrm>
          <a:prstGeom prst="rect">
            <a:avLst/>
          </a:prstGeom>
        </p:spPr>
      </p:pic>
      <p:sp>
        <p:nvSpPr>
          <p:cNvPr id="2" name="Title 1"/>
          <p:cNvSpPr>
            <a:spLocks noGrp="1"/>
          </p:cNvSpPr>
          <p:nvPr>
            <p:ph type="title"/>
          </p:nvPr>
        </p:nvSpPr>
        <p:spPr>
          <a:xfrm>
            <a:off x="457200" y="32174"/>
            <a:ext cx="8229600" cy="1143000"/>
          </a:xfrm>
        </p:spPr>
        <p:txBody>
          <a:bodyPr>
            <a:normAutofit fontScale="90000"/>
          </a:bodyPr>
          <a:lstStyle/>
          <a:p>
            <a:r>
              <a:rPr lang="en-US" b="1" dirty="0" smtClean="0"/>
              <a:t>Complex Cancer Treatment Pathways</a:t>
            </a:r>
            <a:endParaRPr lang="en-US" b="1" dirty="0"/>
          </a:p>
        </p:txBody>
      </p:sp>
      <p:sp>
        <p:nvSpPr>
          <p:cNvPr id="6" name="TextBox 5"/>
          <p:cNvSpPr txBox="1"/>
          <p:nvPr/>
        </p:nvSpPr>
        <p:spPr>
          <a:xfrm>
            <a:off x="7634660" y="6254499"/>
            <a:ext cx="1251251" cy="369332"/>
          </a:xfrm>
          <a:prstGeom prst="rect">
            <a:avLst/>
          </a:prstGeom>
          <a:noFill/>
        </p:spPr>
        <p:txBody>
          <a:bodyPr wrap="none" rtlCol="0">
            <a:spAutoFit/>
          </a:bodyPr>
          <a:lstStyle/>
          <a:p>
            <a:r>
              <a:rPr lang="en-US" dirty="0" smtClean="0"/>
              <a:t>Ravi </a:t>
            </a:r>
            <a:r>
              <a:rPr lang="en-US" dirty="0" err="1" smtClean="0"/>
              <a:t>Atreya</a:t>
            </a:r>
            <a:endParaRPr lang="en-US" dirty="0"/>
          </a:p>
        </p:txBody>
      </p:sp>
    </p:spTree>
    <p:extLst>
      <p:ext uri="{BB962C8B-B14F-4D97-AF65-F5344CB8AC3E}">
        <p14:creationId xmlns:p14="http://schemas.microsoft.com/office/powerpoint/2010/main" val="6449413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t>Use Cases for Big Data</a:t>
            </a:r>
            <a:br>
              <a:rPr lang="en-US" sz="4800" b="1" dirty="0" smtClean="0"/>
            </a:br>
            <a:r>
              <a:rPr lang="en-US" sz="4800" b="1" dirty="0" smtClean="0"/>
              <a:t>in Cancer Medicine</a:t>
            </a:r>
            <a:endParaRPr lang="en-US" sz="4800" b="1" dirty="0"/>
          </a:p>
        </p:txBody>
      </p:sp>
      <p:sp>
        <p:nvSpPr>
          <p:cNvPr id="4" name="TextBox 3"/>
          <p:cNvSpPr txBox="1"/>
          <p:nvPr/>
        </p:nvSpPr>
        <p:spPr>
          <a:xfrm>
            <a:off x="619703" y="2886967"/>
            <a:ext cx="6225572" cy="769441"/>
          </a:xfrm>
          <a:prstGeom prst="rect">
            <a:avLst/>
          </a:prstGeom>
          <a:noFill/>
        </p:spPr>
        <p:txBody>
          <a:bodyPr wrap="none" rtlCol="0">
            <a:spAutoFit/>
          </a:bodyPr>
          <a:lstStyle/>
          <a:p>
            <a:r>
              <a:rPr lang="en-US" sz="4400" dirty="0" smtClean="0">
                <a:solidFill>
                  <a:srgbClr val="00FF00"/>
                </a:solidFill>
                <a:latin typeface="Bangla Sangam MN"/>
                <a:cs typeface="Bangla Sangam MN"/>
              </a:rPr>
              <a:t>Process Improvement</a:t>
            </a:r>
            <a:endParaRPr lang="en-US" sz="4400" dirty="0">
              <a:solidFill>
                <a:srgbClr val="00FF00"/>
              </a:solidFill>
              <a:latin typeface="Bangla Sangam MN"/>
              <a:cs typeface="Bangla Sangam MN"/>
            </a:endParaRPr>
          </a:p>
        </p:txBody>
      </p:sp>
      <p:sp>
        <p:nvSpPr>
          <p:cNvPr id="6" name="TextBox 5"/>
          <p:cNvSpPr txBox="1"/>
          <p:nvPr/>
        </p:nvSpPr>
        <p:spPr>
          <a:xfrm>
            <a:off x="1458214" y="2118560"/>
            <a:ext cx="6015038" cy="923330"/>
          </a:xfrm>
          <a:prstGeom prst="rect">
            <a:avLst/>
          </a:prstGeom>
          <a:noFill/>
        </p:spPr>
        <p:txBody>
          <a:bodyPr wrap="none" rtlCol="0">
            <a:spAutoFit/>
          </a:bodyPr>
          <a:lstStyle/>
          <a:p>
            <a:r>
              <a:rPr lang="en-US" sz="5400" dirty="0" smtClean="0">
                <a:solidFill>
                  <a:srgbClr val="FF8000"/>
                </a:solidFill>
                <a:latin typeface="Bangla Sangam MN"/>
                <a:cs typeface="Bangla Sangam MN"/>
              </a:rPr>
              <a:t>Quality Reporting</a:t>
            </a:r>
            <a:endParaRPr lang="en-US" sz="5400" dirty="0">
              <a:solidFill>
                <a:srgbClr val="FF8000"/>
              </a:solidFill>
              <a:latin typeface="Bangla Sangam MN"/>
              <a:cs typeface="Bangla Sangam MN"/>
            </a:endParaRPr>
          </a:p>
        </p:txBody>
      </p:sp>
      <p:sp>
        <p:nvSpPr>
          <p:cNvPr id="7" name="TextBox 6"/>
          <p:cNvSpPr txBox="1"/>
          <p:nvPr/>
        </p:nvSpPr>
        <p:spPr>
          <a:xfrm>
            <a:off x="1964011" y="3577023"/>
            <a:ext cx="6505123" cy="707886"/>
          </a:xfrm>
          <a:prstGeom prst="rect">
            <a:avLst/>
          </a:prstGeom>
          <a:noFill/>
        </p:spPr>
        <p:txBody>
          <a:bodyPr wrap="none" rtlCol="0">
            <a:spAutoFit/>
          </a:bodyPr>
          <a:lstStyle/>
          <a:p>
            <a:r>
              <a:rPr lang="en-US" sz="4000" dirty="0" smtClean="0">
                <a:solidFill>
                  <a:srgbClr val="800080"/>
                </a:solidFill>
                <a:latin typeface="Bangla Sangam MN"/>
                <a:cs typeface="Bangla Sangam MN"/>
              </a:rPr>
              <a:t>Clinical Decision Support</a:t>
            </a:r>
            <a:endParaRPr lang="en-US" sz="4000" dirty="0">
              <a:solidFill>
                <a:srgbClr val="800080"/>
              </a:solidFill>
              <a:latin typeface="Bangla Sangam MN"/>
              <a:cs typeface="Bangla Sangam MN"/>
            </a:endParaRPr>
          </a:p>
        </p:txBody>
      </p:sp>
      <p:sp>
        <p:nvSpPr>
          <p:cNvPr id="8" name="TextBox 7"/>
          <p:cNvSpPr txBox="1"/>
          <p:nvPr/>
        </p:nvSpPr>
        <p:spPr>
          <a:xfrm>
            <a:off x="4353540" y="4082391"/>
            <a:ext cx="4232673" cy="1107996"/>
          </a:xfrm>
          <a:prstGeom prst="rect">
            <a:avLst/>
          </a:prstGeom>
          <a:noFill/>
        </p:spPr>
        <p:txBody>
          <a:bodyPr wrap="none" rtlCol="0">
            <a:spAutoFit/>
          </a:bodyPr>
          <a:lstStyle/>
          <a:p>
            <a:r>
              <a:rPr lang="en-US" sz="6600" dirty="0" smtClean="0">
                <a:solidFill>
                  <a:srgbClr val="0000FF"/>
                </a:solidFill>
                <a:latin typeface="Bangla Sangam MN"/>
                <a:cs typeface="Bangla Sangam MN"/>
              </a:rPr>
              <a:t>Discovery</a:t>
            </a:r>
            <a:endParaRPr lang="en-US" sz="6600" dirty="0">
              <a:solidFill>
                <a:srgbClr val="0000FF"/>
              </a:solidFill>
              <a:latin typeface="Bangla Sangam MN"/>
              <a:cs typeface="Bangla Sangam MN"/>
            </a:endParaRPr>
          </a:p>
        </p:txBody>
      </p:sp>
    </p:spTree>
    <p:extLst>
      <p:ext uri="{BB962C8B-B14F-4D97-AF65-F5344CB8AC3E}">
        <p14:creationId xmlns:p14="http://schemas.microsoft.com/office/powerpoint/2010/main" val="28184401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R_BICOE_Sea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8" y="3016439"/>
            <a:ext cx="2034386" cy="2034386"/>
          </a:xfrm>
          <a:prstGeom prst="rect">
            <a:avLst/>
          </a:prstGeom>
        </p:spPr>
      </p:pic>
      <p:pic>
        <p:nvPicPr>
          <p:cNvPr id="10" name="Picture 9" descr="NAPBC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127" y="1337407"/>
            <a:ext cx="1825035" cy="1679032"/>
          </a:xfrm>
          <a:prstGeom prst="rect">
            <a:avLst/>
          </a:prstGeom>
        </p:spPr>
      </p:pic>
      <p:pic>
        <p:nvPicPr>
          <p:cNvPr id="11" name="Picture 10"/>
          <p:cNvPicPr>
            <a:picLocks noChangeAspect="1"/>
          </p:cNvPicPr>
          <p:nvPr/>
        </p:nvPicPr>
        <p:blipFill>
          <a:blip r:embed="rId5"/>
          <a:stretch>
            <a:fillRect/>
          </a:stretch>
        </p:blipFill>
        <p:spPr>
          <a:xfrm>
            <a:off x="1923661" y="3217391"/>
            <a:ext cx="3162932" cy="1513365"/>
          </a:xfrm>
          <a:prstGeom prst="rect">
            <a:avLst/>
          </a:prstGeom>
        </p:spPr>
      </p:pic>
      <p:pic>
        <p:nvPicPr>
          <p:cNvPr id="13" name="Picture 12"/>
          <p:cNvPicPr>
            <a:picLocks noChangeAspect="1"/>
          </p:cNvPicPr>
          <p:nvPr/>
        </p:nvPicPr>
        <p:blipFill rotWithShape="1">
          <a:blip r:embed="rId6"/>
          <a:srcRect l="4343"/>
          <a:stretch/>
        </p:blipFill>
        <p:spPr>
          <a:xfrm>
            <a:off x="83597" y="5520764"/>
            <a:ext cx="3032271" cy="1066249"/>
          </a:xfrm>
          <a:prstGeom prst="rect">
            <a:avLst/>
          </a:prstGeom>
        </p:spPr>
      </p:pic>
      <p:pic>
        <p:nvPicPr>
          <p:cNvPr id="14" name="Picture 13"/>
          <p:cNvPicPr>
            <a:picLocks noChangeAspect="1"/>
          </p:cNvPicPr>
          <p:nvPr/>
        </p:nvPicPr>
        <p:blipFill>
          <a:blip r:embed="rId7"/>
          <a:stretch>
            <a:fillRect/>
          </a:stretch>
        </p:blipFill>
        <p:spPr>
          <a:xfrm>
            <a:off x="3202242" y="5459607"/>
            <a:ext cx="3044347" cy="1127406"/>
          </a:xfrm>
          <a:prstGeom prst="rect">
            <a:avLst/>
          </a:prstGeom>
        </p:spPr>
      </p:pic>
      <p:grpSp>
        <p:nvGrpSpPr>
          <p:cNvPr id="5" name="Group 4"/>
          <p:cNvGrpSpPr/>
          <p:nvPr/>
        </p:nvGrpSpPr>
        <p:grpSpPr>
          <a:xfrm>
            <a:off x="83597" y="1337407"/>
            <a:ext cx="3421530" cy="1491118"/>
            <a:chOff x="5232610" y="112931"/>
            <a:chExt cx="3829194" cy="1668780"/>
          </a:xfrm>
        </p:grpSpPr>
        <p:pic>
          <p:nvPicPr>
            <p:cNvPr id="4" name="Picture 3"/>
            <p:cNvPicPr>
              <a:picLocks noChangeAspect="1"/>
            </p:cNvPicPr>
            <p:nvPr/>
          </p:nvPicPr>
          <p:blipFill rotWithShape="1">
            <a:blip r:embed="rId8"/>
            <a:srcRect r="74103"/>
            <a:stretch/>
          </p:blipFill>
          <p:spPr>
            <a:xfrm>
              <a:off x="5232610" y="112931"/>
              <a:ext cx="2367988" cy="834390"/>
            </a:xfrm>
            <a:prstGeom prst="rect">
              <a:avLst/>
            </a:prstGeom>
          </p:spPr>
        </p:pic>
        <p:pic>
          <p:nvPicPr>
            <p:cNvPr id="16" name="Picture 15"/>
            <p:cNvPicPr>
              <a:picLocks noChangeAspect="1"/>
            </p:cNvPicPr>
            <p:nvPr/>
          </p:nvPicPr>
          <p:blipFill rotWithShape="1">
            <a:blip r:embed="rId8"/>
            <a:srcRect l="25915" r="32208"/>
            <a:stretch/>
          </p:blipFill>
          <p:spPr>
            <a:xfrm>
              <a:off x="5232610" y="947321"/>
              <a:ext cx="3829194" cy="834390"/>
            </a:xfrm>
            <a:prstGeom prst="rect">
              <a:avLst/>
            </a:prstGeom>
          </p:spPr>
        </p:pic>
      </p:grpSp>
      <p:pic>
        <p:nvPicPr>
          <p:cNvPr id="12" name="Picture 11"/>
          <p:cNvPicPr>
            <a:picLocks noChangeAspect="1"/>
          </p:cNvPicPr>
          <p:nvPr/>
        </p:nvPicPr>
        <p:blipFill rotWithShape="1">
          <a:blip r:embed="rId9"/>
          <a:srcRect l="7733" t="4259" r="8469" b="6935"/>
          <a:stretch/>
        </p:blipFill>
        <p:spPr>
          <a:xfrm>
            <a:off x="4551622" y="4175111"/>
            <a:ext cx="752654" cy="825294"/>
          </a:xfrm>
          <a:prstGeom prst="ellipse">
            <a:avLst/>
          </a:prstGeom>
        </p:spPr>
      </p:pic>
      <p:sp>
        <p:nvSpPr>
          <p:cNvPr id="17" name="Title 1"/>
          <p:cNvSpPr txBox="1">
            <a:spLocks/>
          </p:cNvSpPr>
          <p:nvPr/>
        </p:nvSpPr>
        <p:spPr>
          <a:xfrm>
            <a:off x="457200" y="274637"/>
            <a:ext cx="8229600" cy="1431273"/>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Growing pressure on cancer centers to monitor the quality of care</a:t>
            </a:r>
            <a:br>
              <a:rPr lang="en-US" b="1" dirty="0" smtClean="0"/>
            </a:br>
            <a:endParaRPr lang="en-US" b="1" dirty="0"/>
          </a:p>
        </p:txBody>
      </p:sp>
    </p:spTree>
    <p:extLst>
      <p:ext uri="{BB962C8B-B14F-4D97-AF65-F5344CB8AC3E}">
        <p14:creationId xmlns:p14="http://schemas.microsoft.com/office/powerpoint/2010/main" val="5999474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R_BICOE_Sea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8" y="3016439"/>
            <a:ext cx="2034386" cy="2034386"/>
          </a:xfrm>
          <a:prstGeom prst="rect">
            <a:avLst/>
          </a:prstGeom>
        </p:spPr>
      </p:pic>
      <p:pic>
        <p:nvPicPr>
          <p:cNvPr id="10" name="Picture 9" descr="NAPBC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127" y="1337407"/>
            <a:ext cx="1825035" cy="1679032"/>
          </a:xfrm>
          <a:prstGeom prst="rect">
            <a:avLst/>
          </a:prstGeom>
        </p:spPr>
      </p:pic>
      <p:pic>
        <p:nvPicPr>
          <p:cNvPr id="11" name="Picture 10"/>
          <p:cNvPicPr>
            <a:picLocks noChangeAspect="1"/>
          </p:cNvPicPr>
          <p:nvPr/>
        </p:nvPicPr>
        <p:blipFill>
          <a:blip r:embed="rId5"/>
          <a:stretch>
            <a:fillRect/>
          </a:stretch>
        </p:blipFill>
        <p:spPr>
          <a:xfrm>
            <a:off x="1923661" y="3217391"/>
            <a:ext cx="3162932" cy="1513365"/>
          </a:xfrm>
          <a:prstGeom prst="rect">
            <a:avLst/>
          </a:prstGeom>
        </p:spPr>
      </p:pic>
      <p:pic>
        <p:nvPicPr>
          <p:cNvPr id="13" name="Picture 12"/>
          <p:cNvPicPr>
            <a:picLocks noChangeAspect="1"/>
          </p:cNvPicPr>
          <p:nvPr/>
        </p:nvPicPr>
        <p:blipFill rotWithShape="1">
          <a:blip r:embed="rId6"/>
          <a:srcRect l="4343"/>
          <a:stretch/>
        </p:blipFill>
        <p:spPr>
          <a:xfrm>
            <a:off x="83597" y="5520764"/>
            <a:ext cx="3032271" cy="1066249"/>
          </a:xfrm>
          <a:prstGeom prst="rect">
            <a:avLst/>
          </a:prstGeom>
        </p:spPr>
      </p:pic>
      <p:pic>
        <p:nvPicPr>
          <p:cNvPr id="14" name="Picture 13"/>
          <p:cNvPicPr>
            <a:picLocks noChangeAspect="1"/>
          </p:cNvPicPr>
          <p:nvPr/>
        </p:nvPicPr>
        <p:blipFill>
          <a:blip r:embed="rId7"/>
          <a:stretch>
            <a:fillRect/>
          </a:stretch>
        </p:blipFill>
        <p:spPr>
          <a:xfrm>
            <a:off x="3202242" y="5459607"/>
            <a:ext cx="3044347" cy="1127406"/>
          </a:xfrm>
          <a:prstGeom prst="rect">
            <a:avLst/>
          </a:prstGeom>
        </p:spPr>
      </p:pic>
      <p:grpSp>
        <p:nvGrpSpPr>
          <p:cNvPr id="5" name="Group 4"/>
          <p:cNvGrpSpPr/>
          <p:nvPr/>
        </p:nvGrpSpPr>
        <p:grpSpPr>
          <a:xfrm>
            <a:off x="83597" y="1337407"/>
            <a:ext cx="3421530" cy="1491118"/>
            <a:chOff x="5232610" y="112931"/>
            <a:chExt cx="3829194" cy="1668780"/>
          </a:xfrm>
        </p:grpSpPr>
        <p:pic>
          <p:nvPicPr>
            <p:cNvPr id="4" name="Picture 3"/>
            <p:cNvPicPr>
              <a:picLocks noChangeAspect="1"/>
            </p:cNvPicPr>
            <p:nvPr/>
          </p:nvPicPr>
          <p:blipFill rotWithShape="1">
            <a:blip r:embed="rId8"/>
            <a:srcRect r="74103"/>
            <a:stretch/>
          </p:blipFill>
          <p:spPr>
            <a:xfrm>
              <a:off x="5232610" y="112931"/>
              <a:ext cx="2367988" cy="834390"/>
            </a:xfrm>
            <a:prstGeom prst="rect">
              <a:avLst/>
            </a:prstGeom>
          </p:spPr>
        </p:pic>
        <p:pic>
          <p:nvPicPr>
            <p:cNvPr id="16" name="Picture 15"/>
            <p:cNvPicPr>
              <a:picLocks noChangeAspect="1"/>
            </p:cNvPicPr>
            <p:nvPr/>
          </p:nvPicPr>
          <p:blipFill rotWithShape="1">
            <a:blip r:embed="rId8"/>
            <a:srcRect l="25915" r="32208"/>
            <a:stretch/>
          </p:blipFill>
          <p:spPr>
            <a:xfrm>
              <a:off x="5232610" y="947321"/>
              <a:ext cx="3829194" cy="834390"/>
            </a:xfrm>
            <a:prstGeom prst="rect">
              <a:avLst/>
            </a:prstGeom>
          </p:spPr>
        </p:pic>
      </p:grpSp>
      <p:pic>
        <p:nvPicPr>
          <p:cNvPr id="12" name="Picture 11"/>
          <p:cNvPicPr>
            <a:picLocks noChangeAspect="1"/>
          </p:cNvPicPr>
          <p:nvPr/>
        </p:nvPicPr>
        <p:blipFill rotWithShape="1">
          <a:blip r:embed="rId9"/>
          <a:srcRect l="7733" t="4259" r="8469" b="6935"/>
          <a:stretch/>
        </p:blipFill>
        <p:spPr>
          <a:xfrm>
            <a:off x="4551622" y="4175111"/>
            <a:ext cx="752654" cy="825294"/>
          </a:xfrm>
          <a:prstGeom prst="ellipse">
            <a:avLst/>
          </a:prstGeom>
        </p:spPr>
      </p:pic>
      <p:sp>
        <p:nvSpPr>
          <p:cNvPr id="20" name="Rectangle 19"/>
          <p:cNvSpPr/>
          <p:nvPr/>
        </p:nvSpPr>
        <p:spPr>
          <a:xfrm>
            <a:off x="-3766" y="0"/>
            <a:ext cx="9147766" cy="6857999"/>
          </a:xfrm>
          <a:prstGeom prst="rect">
            <a:avLst/>
          </a:prstGeom>
          <a:solidFill>
            <a:schemeClr val="bg1">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457200" y="274637"/>
            <a:ext cx="8229600" cy="1431273"/>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Growing pressure on cancer centers to monitor the quality of care</a:t>
            </a:r>
            <a:br>
              <a:rPr lang="en-US" b="1" dirty="0" smtClean="0"/>
            </a:br>
            <a:endParaRPr lang="en-US" b="1" dirty="0"/>
          </a:p>
        </p:txBody>
      </p:sp>
      <p:sp>
        <p:nvSpPr>
          <p:cNvPr id="19" name="Content Placeholder 2"/>
          <p:cNvSpPr txBox="1">
            <a:spLocks/>
          </p:cNvSpPr>
          <p:nvPr/>
        </p:nvSpPr>
        <p:spPr>
          <a:xfrm>
            <a:off x="5245458" y="1916498"/>
            <a:ext cx="3816366" cy="4209665"/>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Manual Review</a:t>
            </a:r>
          </a:p>
          <a:p>
            <a:pPr marL="0" indent="0" algn="ctr">
              <a:buFont typeface="Arial"/>
              <a:buNone/>
            </a:pPr>
            <a:endParaRPr lang="en-US" dirty="0" smtClean="0"/>
          </a:p>
          <a:p>
            <a:pPr marL="0" indent="0" algn="ctr">
              <a:buFont typeface="Arial"/>
              <a:buNone/>
            </a:pPr>
            <a:r>
              <a:rPr lang="en-US" dirty="0" smtClean="0"/>
              <a:t>Complex Data Standards</a:t>
            </a:r>
          </a:p>
          <a:p>
            <a:pPr marL="0" indent="0" algn="ctr">
              <a:buFont typeface="Arial"/>
              <a:buNone/>
            </a:pPr>
            <a:endParaRPr lang="en-US" dirty="0" smtClean="0"/>
          </a:p>
          <a:p>
            <a:pPr marL="0" indent="0" algn="ctr">
              <a:buFont typeface="Arial"/>
              <a:buNone/>
            </a:pPr>
            <a:r>
              <a:rPr lang="en-US" dirty="0" smtClean="0"/>
              <a:t>Burdensome Reporting Requirements</a:t>
            </a:r>
          </a:p>
          <a:p>
            <a:pPr marL="0" indent="0" algn="ctr">
              <a:buFont typeface="Arial"/>
              <a:buNone/>
            </a:pPr>
            <a:endParaRPr lang="en-US" dirty="0" smtClean="0"/>
          </a:p>
          <a:p>
            <a:pPr marL="0" indent="0" algn="ctr">
              <a:buFont typeface="Arial"/>
              <a:buNone/>
            </a:pPr>
            <a:r>
              <a:rPr lang="en-US" dirty="0" smtClean="0"/>
              <a:t>Infrequent &amp; Delayed Reporting</a:t>
            </a:r>
          </a:p>
          <a:p>
            <a:endParaRPr lang="en-US" dirty="0"/>
          </a:p>
        </p:txBody>
      </p:sp>
    </p:spTree>
    <p:extLst>
      <p:ext uri="{BB962C8B-B14F-4D97-AF65-F5344CB8AC3E}">
        <p14:creationId xmlns:p14="http://schemas.microsoft.com/office/powerpoint/2010/main" val="34432137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92" y="152139"/>
            <a:ext cx="8686800" cy="1143000"/>
          </a:xfrm>
        </p:spPr>
        <p:txBody>
          <a:bodyPr>
            <a:normAutofit fontScale="90000"/>
          </a:bodyPr>
          <a:lstStyle/>
          <a:p>
            <a:r>
              <a:rPr lang="en-US" b="1" dirty="0" smtClean="0"/>
              <a:t>The Rate of Mastectomy has Increased</a:t>
            </a:r>
            <a:endParaRPr lang="en-US" b="1" dirty="0"/>
          </a:p>
        </p:txBody>
      </p:sp>
      <p:pic>
        <p:nvPicPr>
          <p:cNvPr id="3" name="Picture 2" descr="bd4bc_bcsMastectomy_stg0_3.pdf"/>
          <p:cNvPicPr>
            <a:picLocks noChangeAspect="1"/>
          </p:cNvPicPr>
          <p:nvPr/>
        </p:nvPicPr>
        <p:blipFill rotWithShape="1">
          <a:blip r:embed="rId3">
            <a:extLst>
              <a:ext uri="{28A0092B-C50C-407E-A947-70E740481C1C}">
                <a14:useLocalDpi xmlns:a14="http://schemas.microsoft.com/office/drawing/2010/main" val="0"/>
              </a:ext>
            </a:extLst>
          </a:blip>
          <a:srcRect t="8320"/>
          <a:stretch/>
        </p:blipFill>
        <p:spPr>
          <a:xfrm>
            <a:off x="459733" y="1482757"/>
            <a:ext cx="8224534" cy="4728912"/>
          </a:xfrm>
          <a:prstGeom prst="rect">
            <a:avLst/>
          </a:prstGeom>
        </p:spPr>
      </p:pic>
      <p:sp>
        <p:nvSpPr>
          <p:cNvPr id="4" name="TextBox 3"/>
          <p:cNvSpPr txBox="1"/>
          <p:nvPr/>
        </p:nvSpPr>
        <p:spPr>
          <a:xfrm>
            <a:off x="7634660" y="6254499"/>
            <a:ext cx="1251251" cy="369332"/>
          </a:xfrm>
          <a:prstGeom prst="rect">
            <a:avLst/>
          </a:prstGeom>
          <a:noFill/>
        </p:spPr>
        <p:txBody>
          <a:bodyPr wrap="none" rtlCol="0">
            <a:spAutoFit/>
          </a:bodyPr>
          <a:lstStyle/>
          <a:p>
            <a:r>
              <a:rPr lang="en-US" dirty="0" smtClean="0"/>
              <a:t>Ravi </a:t>
            </a:r>
            <a:r>
              <a:rPr lang="en-US" dirty="0" err="1" smtClean="0"/>
              <a:t>Atreya</a:t>
            </a:r>
            <a:endParaRPr lang="en-US" dirty="0"/>
          </a:p>
        </p:txBody>
      </p:sp>
      <p:sp>
        <p:nvSpPr>
          <p:cNvPr id="5" name="TextBox 4"/>
          <p:cNvSpPr txBox="1"/>
          <p:nvPr/>
        </p:nvSpPr>
        <p:spPr>
          <a:xfrm>
            <a:off x="0" y="6211669"/>
            <a:ext cx="4768065" cy="646331"/>
          </a:xfrm>
          <a:prstGeom prst="rect">
            <a:avLst/>
          </a:prstGeom>
          <a:noFill/>
        </p:spPr>
        <p:txBody>
          <a:bodyPr wrap="none" rtlCol="0">
            <a:spAutoFit/>
          </a:bodyPr>
          <a:lstStyle/>
          <a:p>
            <a:r>
              <a:rPr lang="en-US" dirty="0" smtClean="0"/>
              <a:t>3341 Stage 0-III Breast Cancer patients, </a:t>
            </a:r>
          </a:p>
          <a:p>
            <a:r>
              <a:rPr lang="en-US" dirty="0" smtClean="0"/>
              <a:t>Vanderbilt University Medical Center, 2000-2014</a:t>
            </a:r>
            <a:endParaRPr lang="en-US" dirty="0"/>
          </a:p>
        </p:txBody>
      </p:sp>
    </p:spTree>
    <p:extLst>
      <p:ext uri="{BB962C8B-B14F-4D97-AF65-F5344CB8AC3E}">
        <p14:creationId xmlns:p14="http://schemas.microsoft.com/office/powerpoint/2010/main" val="39949093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72" y="180068"/>
            <a:ext cx="8539839" cy="1143000"/>
          </a:xfrm>
        </p:spPr>
        <p:txBody>
          <a:bodyPr>
            <a:normAutofit fontScale="90000"/>
          </a:bodyPr>
          <a:lstStyle/>
          <a:p>
            <a:r>
              <a:rPr lang="en-US" b="1" dirty="0" smtClean="0"/>
              <a:t>The Rate of Re-Excision has Decreased</a:t>
            </a:r>
            <a:endParaRPr lang="en-US" b="1" dirty="0"/>
          </a:p>
        </p:txBody>
      </p:sp>
      <p:pic>
        <p:nvPicPr>
          <p:cNvPr id="3" name="Picture 2" descr="bd4bc_reExcisionRate_stg0_3.pdf"/>
          <p:cNvPicPr>
            <a:picLocks noChangeAspect="1"/>
          </p:cNvPicPr>
          <p:nvPr/>
        </p:nvPicPr>
        <p:blipFill rotWithShape="1">
          <a:blip r:embed="rId3">
            <a:extLst>
              <a:ext uri="{28A0092B-C50C-407E-A947-70E740481C1C}">
                <a14:useLocalDpi xmlns:a14="http://schemas.microsoft.com/office/drawing/2010/main" val="0"/>
              </a:ext>
            </a:extLst>
          </a:blip>
          <a:srcRect t="8370"/>
          <a:stretch/>
        </p:blipFill>
        <p:spPr>
          <a:xfrm>
            <a:off x="146961" y="1323068"/>
            <a:ext cx="8850078" cy="4644304"/>
          </a:xfrm>
          <a:prstGeom prst="rect">
            <a:avLst/>
          </a:prstGeom>
        </p:spPr>
      </p:pic>
      <p:sp>
        <p:nvSpPr>
          <p:cNvPr id="4" name="TextBox 3"/>
          <p:cNvSpPr txBox="1"/>
          <p:nvPr/>
        </p:nvSpPr>
        <p:spPr>
          <a:xfrm>
            <a:off x="7634660" y="6254499"/>
            <a:ext cx="1251251" cy="369332"/>
          </a:xfrm>
          <a:prstGeom prst="rect">
            <a:avLst/>
          </a:prstGeom>
          <a:noFill/>
        </p:spPr>
        <p:txBody>
          <a:bodyPr wrap="none" rtlCol="0">
            <a:spAutoFit/>
          </a:bodyPr>
          <a:lstStyle/>
          <a:p>
            <a:r>
              <a:rPr lang="en-US" dirty="0" smtClean="0"/>
              <a:t>Ravi </a:t>
            </a:r>
            <a:r>
              <a:rPr lang="en-US" dirty="0" err="1" smtClean="0"/>
              <a:t>Atreya</a:t>
            </a:r>
            <a:endParaRPr lang="en-US" dirty="0"/>
          </a:p>
        </p:txBody>
      </p:sp>
      <p:sp>
        <p:nvSpPr>
          <p:cNvPr id="5" name="TextBox 4"/>
          <p:cNvSpPr txBox="1"/>
          <p:nvPr/>
        </p:nvSpPr>
        <p:spPr>
          <a:xfrm>
            <a:off x="0" y="6211669"/>
            <a:ext cx="4768065" cy="646331"/>
          </a:xfrm>
          <a:prstGeom prst="rect">
            <a:avLst/>
          </a:prstGeom>
          <a:noFill/>
        </p:spPr>
        <p:txBody>
          <a:bodyPr wrap="none" rtlCol="0">
            <a:spAutoFit/>
          </a:bodyPr>
          <a:lstStyle/>
          <a:p>
            <a:r>
              <a:rPr lang="en-US" dirty="0" smtClean="0"/>
              <a:t>2060 Stage 0-III Breast Conserving Surgeries, </a:t>
            </a:r>
          </a:p>
          <a:p>
            <a:r>
              <a:rPr lang="en-US" dirty="0" smtClean="0"/>
              <a:t>Vanderbilt University Medical Center, 2000-2014</a:t>
            </a:r>
            <a:endParaRPr lang="en-US" dirty="0"/>
          </a:p>
        </p:txBody>
      </p:sp>
    </p:spTree>
    <p:extLst>
      <p:ext uri="{BB962C8B-B14F-4D97-AF65-F5344CB8AC3E}">
        <p14:creationId xmlns:p14="http://schemas.microsoft.com/office/powerpoint/2010/main" val="5432675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6"/>
            <a:ext cx="9144000" cy="1143000"/>
          </a:xfrm>
        </p:spPr>
        <p:txBody>
          <a:bodyPr>
            <a:noAutofit/>
          </a:bodyPr>
          <a:lstStyle/>
          <a:p>
            <a:r>
              <a:rPr lang="en-US" sz="3600" b="1" dirty="0" smtClean="0"/>
              <a:t>26% Require Further Surgery </a:t>
            </a:r>
            <a:br>
              <a:rPr lang="en-US" sz="3600" b="1" dirty="0" smtClean="0"/>
            </a:br>
            <a:r>
              <a:rPr lang="en-US" sz="3600" b="1" dirty="0" smtClean="0"/>
              <a:t>after a Breast Conserving Surgery</a:t>
            </a:r>
            <a:endParaRPr lang="en-US" sz="3600" b="1" dirty="0"/>
          </a:p>
        </p:txBody>
      </p:sp>
      <p:sp>
        <p:nvSpPr>
          <p:cNvPr id="10" name="TextBox 9"/>
          <p:cNvSpPr txBox="1"/>
          <p:nvPr/>
        </p:nvSpPr>
        <p:spPr>
          <a:xfrm>
            <a:off x="135116" y="2792998"/>
            <a:ext cx="1616657" cy="2677656"/>
          </a:xfrm>
          <a:prstGeom prst="rect">
            <a:avLst/>
          </a:prstGeom>
          <a:noFill/>
        </p:spPr>
        <p:txBody>
          <a:bodyPr wrap="square" rtlCol="0">
            <a:spAutoFit/>
          </a:bodyPr>
          <a:lstStyle/>
          <a:p>
            <a:pPr algn="ctr"/>
            <a:r>
              <a:rPr lang="en-US" sz="2400" b="1" dirty="0" smtClean="0"/>
              <a:t>804 </a:t>
            </a:r>
          </a:p>
          <a:p>
            <a:pPr algn="ctr"/>
            <a:r>
              <a:rPr lang="en-US" sz="2400" b="1" dirty="0" smtClean="0"/>
              <a:t>Stage 0-III Breast Conserving Surgeries</a:t>
            </a:r>
          </a:p>
          <a:p>
            <a:pPr algn="ctr"/>
            <a:r>
              <a:rPr lang="en-US" sz="2400" b="1" dirty="0" smtClean="0"/>
              <a:t>(BCS)</a:t>
            </a:r>
          </a:p>
          <a:p>
            <a:pPr algn="ctr"/>
            <a:r>
              <a:rPr lang="en-US" sz="2400" b="1" dirty="0" smtClean="0"/>
              <a:t>FY10-14</a:t>
            </a:r>
            <a:endParaRPr lang="en-US" sz="2400" b="1" dirty="0"/>
          </a:p>
        </p:txBody>
      </p:sp>
      <p:grpSp>
        <p:nvGrpSpPr>
          <p:cNvPr id="18" name="Group 17"/>
          <p:cNvGrpSpPr/>
          <p:nvPr/>
        </p:nvGrpSpPr>
        <p:grpSpPr>
          <a:xfrm>
            <a:off x="1751773" y="1507382"/>
            <a:ext cx="7049775" cy="5323598"/>
            <a:chOff x="1751773" y="1507382"/>
            <a:chExt cx="7049775" cy="5323598"/>
          </a:xfrm>
        </p:grpSpPr>
        <p:grpSp>
          <p:nvGrpSpPr>
            <p:cNvPr id="17" name="Group 16"/>
            <p:cNvGrpSpPr/>
            <p:nvPr/>
          </p:nvGrpSpPr>
          <p:grpSpPr>
            <a:xfrm>
              <a:off x="1751773" y="1507382"/>
              <a:ext cx="7049775" cy="5323598"/>
              <a:chOff x="1751773" y="1507382"/>
              <a:chExt cx="7049775" cy="5323598"/>
            </a:xfrm>
          </p:grpSpPr>
          <p:grpSp>
            <p:nvGrpSpPr>
              <p:cNvPr id="12" name="Group 11"/>
              <p:cNvGrpSpPr/>
              <p:nvPr/>
            </p:nvGrpSpPr>
            <p:grpSpPr>
              <a:xfrm>
                <a:off x="1751773" y="1507382"/>
                <a:ext cx="7049775" cy="5323598"/>
                <a:chOff x="1751773" y="1507382"/>
                <a:chExt cx="7049775" cy="5323598"/>
              </a:xfrm>
            </p:grpSpPr>
            <p:grpSp>
              <p:nvGrpSpPr>
                <p:cNvPr id="9" name="Group 8"/>
                <p:cNvGrpSpPr/>
                <p:nvPr/>
              </p:nvGrpSpPr>
              <p:grpSpPr>
                <a:xfrm>
                  <a:off x="1751773" y="1507382"/>
                  <a:ext cx="7049775" cy="5323598"/>
                  <a:chOff x="1359925" y="1507382"/>
                  <a:chExt cx="7049775" cy="5323598"/>
                </a:xfrm>
              </p:grpSpPr>
              <p:pic>
                <p:nvPicPr>
                  <p:cNvPr id="3" name="Picture 2" descr="Reexcision_Sank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925" y="1507382"/>
                    <a:ext cx="6424150" cy="5323598"/>
                  </a:xfrm>
                  <a:prstGeom prst="rect">
                    <a:avLst/>
                  </a:prstGeom>
                </p:spPr>
              </p:pic>
              <p:sp>
                <p:nvSpPr>
                  <p:cNvPr id="4" name="Rectangle 3"/>
                  <p:cNvSpPr/>
                  <p:nvPr/>
                </p:nvSpPr>
                <p:spPr>
                  <a:xfrm>
                    <a:off x="1586134" y="5631934"/>
                    <a:ext cx="2632301" cy="830997"/>
                  </a:xfrm>
                  <a:prstGeom prst="rect">
                    <a:avLst/>
                  </a:prstGeom>
                </p:spPr>
                <p:txBody>
                  <a:bodyPr wrap="none">
                    <a:spAutoFit/>
                  </a:bodyPr>
                  <a:lstStyle/>
                  <a:p>
                    <a:r>
                      <a:rPr lang="en-US" sz="2400" b="1" dirty="0" smtClean="0"/>
                      <a:t>74% do not</a:t>
                    </a:r>
                    <a:r>
                      <a:rPr lang="en-US" sz="2400" b="1" dirty="0"/>
                      <a:t> </a:t>
                    </a:r>
                    <a:r>
                      <a:rPr lang="en-US" sz="2400" b="1" dirty="0" smtClean="0"/>
                      <a:t>require</a:t>
                    </a:r>
                  </a:p>
                  <a:p>
                    <a:r>
                      <a:rPr lang="en-US" sz="2400" b="1" dirty="0" smtClean="0"/>
                      <a:t>additional surgery</a:t>
                    </a:r>
                  </a:p>
                </p:txBody>
              </p:sp>
              <p:sp>
                <p:nvSpPr>
                  <p:cNvPr id="5" name="Rectangle 4"/>
                  <p:cNvSpPr/>
                  <p:nvPr/>
                </p:nvSpPr>
                <p:spPr>
                  <a:xfrm>
                    <a:off x="2234610" y="2562165"/>
                    <a:ext cx="565028" cy="461665"/>
                  </a:xfrm>
                  <a:prstGeom prst="rect">
                    <a:avLst/>
                  </a:prstGeom>
                </p:spPr>
                <p:txBody>
                  <a:bodyPr wrap="none">
                    <a:spAutoFit/>
                  </a:bodyPr>
                  <a:lstStyle/>
                  <a:p>
                    <a:r>
                      <a:rPr lang="en-US" sz="2400" b="1" dirty="0" smtClean="0"/>
                      <a:t>9%</a:t>
                    </a:r>
                    <a:endParaRPr lang="en-US" sz="2400" b="1" dirty="0"/>
                  </a:p>
                </p:txBody>
              </p:sp>
              <p:sp>
                <p:nvSpPr>
                  <p:cNvPr id="6" name="Rectangle 5"/>
                  <p:cNvSpPr/>
                  <p:nvPr/>
                </p:nvSpPr>
                <p:spPr>
                  <a:xfrm>
                    <a:off x="2135404" y="1899920"/>
                    <a:ext cx="721021" cy="461665"/>
                  </a:xfrm>
                  <a:prstGeom prst="rect">
                    <a:avLst/>
                  </a:prstGeom>
                </p:spPr>
                <p:txBody>
                  <a:bodyPr wrap="none">
                    <a:spAutoFit/>
                  </a:bodyPr>
                  <a:lstStyle/>
                  <a:p>
                    <a:r>
                      <a:rPr lang="en-US" sz="2400" b="1" dirty="0" smtClean="0"/>
                      <a:t>17%</a:t>
                    </a:r>
                    <a:endParaRPr lang="en-US" sz="2400" b="1" dirty="0"/>
                  </a:p>
                </p:txBody>
              </p:sp>
              <p:sp>
                <p:nvSpPr>
                  <p:cNvPr id="7" name="Rectangle 6"/>
                  <p:cNvSpPr/>
                  <p:nvPr/>
                </p:nvSpPr>
                <p:spPr>
                  <a:xfrm>
                    <a:off x="4000154" y="1746031"/>
                    <a:ext cx="721021" cy="461665"/>
                  </a:xfrm>
                  <a:prstGeom prst="rect">
                    <a:avLst/>
                  </a:prstGeom>
                </p:spPr>
                <p:txBody>
                  <a:bodyPr wrap="none">
                    <a:spAutoFit/>
                  </a:bodyPr>
                  <a:lstStyle/>
                  <a:p>
                    <a:r>
                      <a:rPr lang="en-US" sz="2400" b="1" dirty="0" smtClean="0"/>
                      <a:t>24%</a:t>
                    </a:r>
                    <a:endParaRPr lang="en-US" sz="2400" b="1" dirty="0"/>
                  </a:p>
                </p:txBody>
              </p:sp>
              <p:sp>
                <p:nvSpPr>
                  <p:cNvPr id="8" name="TextBox 7"/>
                  <p:cNvSpPr txBox="1"/>
                  <p:nvPr/>
                </p:nvSpPr>
                <p:spPr>
                  <a:xfrm>
                    <a:off x="7158449" y="6439165"/>
                    <a:ext cx="1251251" cy="369332"/>
                  </a:xfrm>
                  <a:prstGeom prst="rect">
                    <a:avLst/>
                  </a:prstGeom>
                  <a:noFill/>
                </p:spPr>
                <p:txBody>
                  <a:bodyPr wrap="none" rtlCol="0">
                    <a:spAutoFit/>
                  </a:bodyPr>
                  <a:lstStyle/>
                  <a:p>
                    <a:r>
                      <a:rPr lang="en-US" dirty="0" smtClean="0"/>
                      <a:t>Ravi </a:t>
                    </a:r>
                    <a:r>
                      <a:rPr lang="en-US" dirty="0" err="1" smtClean="0"/>
                      <a:t>Atreya</a:t>
                    </a:r>
                    <a:endParaRPr lang="en-US" dirty="0"/>
                  </a:p>
                </p:txBody>
              </p:sp>
            </p:grpSp>
            <p:sp>
              <p:nvSpPr>
                <p:cNvPr id="11" name="Rectangle 10"/>
                <p:cNvSpPr/>
                <p:nvPr/>
              </p:nvSpPr>
              <p:spPr>
                <a:xfrm>
                  <a:off x="1910422" y="4025972"/>
                  <a:ext cx="2414020" cy="27019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3985933" y="2053516"/>
                <a:ext cx="338509" cy="15418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3985933" y="2152158"/>
              <a:ext cx="665567" cy="461665"/>
            </a:xfrm>
            <a:prstGeom prst="rect">
              <a:avLst/>
            </a:prstGeom>
            <a:noFill/>
          </p:spPr>
          <p:txBody>
            <a:bodyPr wrap="none">
              <a:spAutoFit/>
            </a:bodyPr>
            <a:lstStyle/>
            <a:p>
              <a:r>
                <a:rPr lang="en-US" sz="2400" b="1" dirty="0" smtClean="0"/>
                <a:t>BCS</a:t>
              </a:r>
            </a:p>
          </p:txBody>
        </p:sp>
      </p:grpSp>
    </p:spTree>
    <p:extLst>
      <p:ext uri="{BB962C8B-B14F-4D97-AF65-F5344CB8AC3E}">
        <p14:creationId xmlns:p14="http://schemas.microsoft.com/office/powerpoint/2010/main" val="39648229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stectomy_Sankey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12" y="1398948"/>
            <a:ext cx="8793576" cy="5459052"/>
          </a:xfrm>
          <a:prstGeom prst="rect">
            <a:avLst/>
          </a:prstGeom>
        </p:spPr>
      </p:pic>
      <p:sp>
        <p:nvSpPr>
          <p:cNvPr id="2" name="Title 1"/>
          <p:cNvSpPr>
            <a:spLocks noGrp="1"/>
          </p:cNvSpPr>
          <p:nvPr>
            <p:ph type="title"/>
          </p:nvPr>
        </p:nvSpPr>
        <p:spPr>
          <a:xfrm>
            <a:off x="457200" y="39621"/>
            <a:ext cx="8229600" cy="1143000"/>
          </a:xfrm>
        </p:spPr>
        <p:txBody>
          <a:bodyPr>
            <a:normAutofit fontScale="90000"/>
          </a:bodyPr>
          <a:lstStyle/>
          <a:p>
            <a:r>
              <a:rPr lang="en-US" b="1" dirty="0" smtClean="0"/>
              <a:t>There are Many Options for Reconstruction Post-Mastectomy</a:t>
            </a:r>
            <a:endParaRPr lang="en-US" b="1" dirty="0"/>
          </a:p>
        </p:txBody>
      </p:sp>
      <p:sp>
        <p:nvSpPr>
          <p:cNvPr id="4" name="Rectangle 3"/>
          <p:cNvSpPr/>
          <p:nvPr/>
        </p:nvSpPr>
        <p:spPr>
          <a:xfrm>
            <a:off x="1561628" y="2566777"/>
            <a:ext cx="586932" cy="369332"/>
          </a:xfrm>
          <a:prstGeom prst="rect">
            <a:avLst/>
          </a:prstGeom>
        </p:spPr>
        <p:txBody>
          <a:bodyPr wrap="none">
            <a:spAutoFit/>
          </a:bodyPr>
          <a:lstStyle/>
          <a:p>
            <a:r>
              <a:rPr lang="en-US" b="1" dirty="0" smtClean="0"/>
              <a:t>66%</a:t>
            </a:r>
            <a:endParaRPr lang="en-US" b="1" dirty="0"/>
          </a:p>
        </p:txBody>
      </p:sp>
      <p:sp>
        <p:nvSpPr>
          <p:cNvPr id="5" name="Rectangle 4"/>
          <p:cNvSpPr/>
          <p:nvPr/>
        </p:nvSpPr>
        <p:spPr>
          <a:xfrm>
            <a:off x="1479842" y="5801318"/>
            <a:ext cx="586932" cy="369332"/>
          </a:xfrm>
          <a:prstGeom prst="rect">
            <a:avLst/>
          </a:prstGeom>
        </p:spPr>
        <p:txBody>
          <a:bodyPr wrap="none">
            <a:spAutoFit/>
          </a:bodyPr>
          <a:lstStyle/>
          <a:p>
            <a:r>
              <a:rPr lang="en-US" b="1" dirty="0" smtClean="0"/>
              <a:t>34%</a:t>
            </a:r>
            <a:endParaRPr lang="en-US" b="1" dirty="0"/>
          </a:p>
        </p:txBody>
      </p:sp>
      <p:sp>
        <p:nvSpPr>
          <p:cNvPr id="6" name="Rectangle 5"/>
          <p:cNvSpPr/>
          <p:nvPr/>
        </p:nvSpPr>
        <p:spPr>
          <a:xfrm>
            <a:off x="7963875" y="3233983"/>
            <a:ext cx="586932" cy="369332"/>
          </a:xfrm>
          <a:prstGeom prst="rect">
            <a:avLst/>
          </a:prstGeom>
        </p:spPr>
        <p:txBody>
          <a:bodyPr wrap="none">
            <a:spAutoFit/>
          </a:bodyPr>
          <a:lstStyle/>
          <a:p>
            <a:r>
              <a:rPr lang="en-US" b="1" dirty="0" smtClean="0"/>
              <a:t>33%</a:t>
            </a:r>
            <a:endParaRPr lang="en-US" b="1" dirty="0"/>
          </a:p>
        </p:txBody>
      </p:sp>
      <p:sp>
        <p:nvSpPr>
          <p:cNvPr id="7" name="Rectangle 6"/>
          <p:cNvSpPr/>
          <p:nvPr/>
        </p:nvSpPr>
        <p:spPr>
          <a:xfrm>
            <a:off x="7949265" y="2382111"/>
            <a:ext cx="586932" cy="369332"/>
          </a:xfrm>
          <a:prstGeom prst="rect">
            <a:avLst/>
          </a:prstGeom>
        </p:spPr>
        <p:txBody>
          <a:bodyPr wrap="none">
            <a:spAutoFit/>
          </a:bodyPr>
          <a:lstStyle/>
          <a:p>
            <a:r>
              <a:rPr lang="en-US" b="1" dirty="0" smtClean="0"/>
              <a:t>61%</a:t>
            </a:r>
            <a:endParaRPr lang="en-US" b="1" dirty="0"/>
          </a:p>
        </p:txBody>
      </p:sp>
      <p:sp>
        <p:nvSpPr>
          <p:cNvPr id="8" name="Rectangle 7"/>
          <p:cNvSpPr/>
          <p:nvPr/>
        </p:nvSpPr>
        <p:spPr>
          <a:xfrm>
            <a:off x="3732242" y="6129774"/>
            <a:ext cx="586932" cy="369332"/>
          </a:xfrm>
          <a:prstGeom prst="rect">
            <a:avLst/>
          </a:prstGeom>
        </p:spPr>
        <p:txBody>
          <a:bodyPr wrap="none">
            <a:spAutoFit/>
          </a:bodyPr>
          <a:lstStyle/>
          <a:p>
            <a:r>
              <a:rPr lang="en-US" b="1" dirty="0" smtClean="0"/>
              <a:t>67%</a:t>
            </a:r>
            <a:endParaRPr lang="en-US" b="1" dirty="0"/>
          </a:p>
        </p:txBody>
      </p:sp>
      <p:sp>
        <p:nvSpPr>
          <p:cNvPr id="9" name="Rectangle 8"/>
          <p:cNvSpPr/>
          <p:nvPr/>
        </p:nvSpPr>
        <p:spPr>
          <a:xfrm>
            <a:off x="3868539" y="3561080"/>
            <a:ext cx="586932" cy="369332"/>
          </a:xfrm>
          <a:prstGeom prst="rect">
            <a:avLst/>
          </a:prstGeom>
        </p:spPr>
        <p:txBody>
          <a:bodyPr wrap="none">
            <a:spAutoFit/>
          </a:bodyPr>
          <a:lstStyle/>
          <a:p>
            <a:r>
              <a:rPr lang="en-US" b="1" dirty="0" smtClean="0"/>
              <a:t>39%</a:t>
            </a:r>
            <a:endParaRPr lang="en-US" b="1" dirty="0"/>
          </a:p>
        </p:txBody>
      </p:sp>
      <p:sp>
        <p:nvSpPr>
          <p:cNvPr id="10" name="Rectangle 9"/>
          <p:cNvSpPr/>
          <p:nvPr/>
        </p:nvSpPr>
        <p:spPr>
          <a:xfrm>
            <a:off x="8099868" y="6407388"/>
            <a:ext cx="586932" cy="369332"/>
          </a:xfrm>
          <a:prstGeom prst="rect">
            <a:avLst/>
          </a:prstGeom>
        </p:spPr>
        <p:txBody>
          <a:bodyPr wrap="none">
            <a:spAutoFit/>
          </a:bodyPr>
          <a:lstStyle/>
          <a:p>
            <a:r>
              <a:rPr lang="en-US" b="1" dirty="0" smtClean="0"/>
              <a:t>78%</a:t>
            </a:r>
            <a:endParaRPr lang="en-US" b="1" dirty="0"/>
          </a:p>
        </p:txBody>
      </p:sp>
      <p:sp>
        <p:nvSpPr>
          <p:cNvPr id="11" name="Rectangle 10"/>
          <p:cNvSpPr/>
          <p:nvPr/>
        </p:nvSpPr>
        <p:spPr>
          <a:xfrm>
            <a:off x="8099868" y="5676146"/>
            <a:ext cx="586932" cy="369332"/>
          </a:xfrm>
          <a:prstGeom prst="rect">
            <a:avLst/>
          </a:prstGeom>
        </p:spPr>
        <p:txBody>
          <a:bodyPr wrap="none">
            <a:spAutoFit/>
          </a:bodyPr>
          <a:lstStyle/>
          <a:p>
            <a:r>
              <a:rPr lang="en-US" b="1" dirty="0" smtClean="0"/>
              <a:t>74%</a:t>
            </a:r>
            <a:endParaRPr lang="en-US" b="1" dirty="0"/>
          </a:p>
        </p:txBody>
      </p:sp>
      <p:sp>
        <p:nvSpPr>
          <p:cNvPr id="12" name="Rectangle 11"/>
          <p:cNvSpPr/>
          <p:nvPr/>
        </p:nvSpPr>
        <p:spPr>
          <a:xfrm>
            <a:off x="5592696" y="5593377"/>
            <a:ext cx="406544" cy="307777"/>
          </a:xfrm>
          <a:prstGeom prst="rect">
            <a:avLst/>
          </a:prstGeom>
        </p:spPr>
        <p:txBody>
          <a:bodyPr wrap="none">
            <a:spAutoFit/>
          </a:bodyPr>
          <a:lstStyle/>
          <a:p>
            <a:r>
              <a:rPr lang="en-US" sz="1400" b="1" dirty="0" smtClean="0"/>
              <a:t>6%</a:t>
            </a:r>
            <a:endParaRPr lang="en-US" sz="1400" b="1" dirty="0"/>
          </a:p>
        </p:txBody>
      </p:sp>
      <p:sp>
        <p:nvSpPr>
          <p:cNvPr id="13" name="Rectangle 12"/>
          <p:cNvSpPr/>
          <p:nvPr/>
        </p:nvSpPr>
        <p:spPr>
          <a:xfrm>
            <a:off x="5592696" y="5039359"/>
            <a:ext cx="497540" cy="307777"/>
          </a:xfrm>
          <a:prstGeom prst="rect">
            <a:avLst/>
          </a:prstGeom>
        </p:spPr>
        <p:txBody>
          <a:bodyPr wrap="none">
            <a:spAutoFit/>
          </a:bodyPr>
          <a:lstStyle/>
          <a:p>
            <a:r>
              <a:rPr lang="en-US" sz="1400" b="1" dirty="0" smtClean="0"/>
              <a:t>15%</a:t>
            </a:r>
            <a:endParaRPr lang="en-US" sz="1400" b="1" dirty="0"/>
          </a:p>
        </p:txBody>
      </p:sp>
      <p:sp>
        <p:nvSpPr>
          <p:cNvPr id="14" name="TextBox 13"/>
          <p:cNvSpPr txBox="1"/>
          <p:nvPr/>
        </p:nvSpPr>
        <p:spPr>
          <a:xfrm>
            <a:off x="0" y="6439165"/>
            <a:ext cx="1251251" cy="369332"/>
          </a:xfrm>
          <a:prstGeom prst="rect">
            <a:avLst/>
          </a:prstGeom>
          <a:noFill/>
        </p:spPr>
        <p:txBody>
          <a:bodyPr wrap="none" rtlCol="0">
            <a:spAutoFit/>
          </a:bodyPr>
          <a:lstStyle/>
          <a:p>
            <a:r>
              <a:rPr lang="en-US" dirty="0" smtClean="0"/>
              <a:t>Ravi </a:t>
            </a:r>
            <a:r>
              <a:rPr lang="en-US" dirty="0" err="1" smtClean="0"/>
              <a:t>Atreya</a:t>
            </a:r>
            <a:endParaRPr lang="en-US" dirty="0"/>
          </a:p>
        </p:txBody>
      </p:sp>
      <p:sp>
        <p:nvSpPr>
          <p:cNvPr id="16" name="Rounded Rectangle 15"/>
          <p:cNvSpPr/>
          <p:nvPr/>
        </p:nvSpPr>
        <p:spPr>
          <a:xfrm>
            <a:off x="1561628" y="2382111"/>
            <a:ext cx="5978541" cy="27460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200" b="1" dirty="0" smtClean="0"/>
              <a:t>Hypothesis: </a:t>
            </a:r>
            <a:r>
              <a:rPr lang="en-US" sz="3200" dirty="0" smtClean="0"/>
              <a:t>Data-driven shared decision making can help breast cancer patients understand their surgical options</a:t>
            </a:r>
            <a:endParaRPr lang="en-US" sz="3200" dirty="0"/>
          </a:p>
        </p:txBody>
      </p:sp>
    </p:spTree>
    <p:extLst>
      <p:ext uri="{BB962C8B-B14F-4D97-AF65-F5344CB8AC3E}">
        <p14:creationId xmlns:p14="http://schemas.microsoft.com/office/powerpoint/2010/main" val="4216323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145165" y="-117833"/>
            <a:ext cx="8534400" cy="1143001"/>
          </a:xfrm>
        </p:spPr>
        <p:txBody>
          <a:bodyPr/>
          <a:lstStyle/>
          <a:p>
            <a:r>
              <a:rPr lang="en-US" sz="4000" b="1" dirty="0" smtClean="0">
                <a:latin typeface="Helvetica" charset="0"/>
                <a:cs typeface="Helvetica" charset="0"/>
              </a:rPr>
              <a:t>Practice Patterns</a:t>
            </a:r>
            <a:endParaRPr lang="en-US" sz="4000" b="1" dirty="0">
              <a:latin typeface="Helvetica" charset="0"/>
              <a:cs typeface="Helvetica" charset="0"/>
            </a:endParaRPr>
          </a:p>
        </p:txBody>
      </p:sp>
      <p:graphicFrame>
        <p:nvGraphicFramePr>
          <p:cNvPr id="4" name="Chart 3"/>
          <p:cNvGraphicFramePr/>
          <p:nvPr>
            <p:extLst>
              <p:ext uri="{D42A27DB-BD31-4B8C-83A1-F6EECF244321}">
                <p14:modId xmlns:p14="http://schemas.microsoft.com/office/powerpoint/2010/main" val="3383556126"/>
              </p:ext>
            </p:extLst>
          </p:nvPr>
        </p:nvGraphicFramePr>
        <p:xfrm>
          <a:off x="0" y="838200"/>
          <a:ext cx="91440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101379" name="TextBox 1"/>
          <p:cNvSpPr txBox="1">
            <a:spLocks noChangeArrowheads="1"/>
          </p:cNvSpPr>
          <p:nvPr/>
        </p:nvSpPr>
        <p:spPr bwMode="auto">
          <a:xfrm>
            <a:off x="1812528" y="807098"/>
            <a:ext cx="4700588" cy="646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t>Proportion of patients receiving </a:t>
            </a:r>
          </a:p>
          <a:p>
            <a:pPr algn="ctr" eaLnBrk="1" hangingPunct="1"/>
            <a:r>
              <a:rPr lang="en-US" sz="1800" b="1" dirty="0"/>
              <a:t>adjuvant chemotherapy regimen per year</a:t>
            </a:r>
          </a:p>
        </p:txBody>
      </p:sp>
      <p:sp>
        <p:nvSpPr>
          <p:cNvPr id="101380" name="TextBox 5"/>
          <p:cNvSpPr txBox="1">
            <a:spLocks noChangeArrowheads="1"/>
          </p:cNvSpPr>
          <p:nvPr/>
        </p:nvSpPr>
        <p:spPr bwMode="auto">
          <a:xfrm>
            <a:off x="639763" y="688975"/>
            <a:ext cx="863600" cy="646113"/>
          </a:xfrm>
          <a:prstGeom prst="rect">
            <a:avLst/>
          </a:prstGeom>
          <a:solidFill>
            <a:srgbClr val="FFFFFF"/>
          </a:solidFill>
          <a:ln w="38100">
            <a:solidFill>
              <a:srgbClr val="FF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Citron,</a:t>
            </a:r>
          </a:p>
          <a:p>
            <a:pPr algn="ctr" eaLnBrk="1" hangingPunct="1"/>
            <a:r>
              <a:rPr lang="en-US" sz="1800"/>
              <a:t>2003</a:t>
            </a:r>
          </a:p>
        </p:txBody>
      </p:sp>
      <p:sp>
        <p:nvSpPr>
          <p:cNvPr id="11" name="TextBox 10"/>
          <p:cNvSpPr txBox="1"/>
          <p:nvPr/>
        </p:nvSpPr>
        <p:spPr>
          <a:xfrm>
            <a:off x="1070769" y="5405245"/>
            <a:ext cx="865187" cy="646112"/>
          </a:xfrm>
          <a:prstGeom prst="rect">
            <a:avLst/>
          </a:prstGeom>
          <a:solidFill>
            <a:srgbClr val="FFFFFF"/>
          </a:solidFill>
          <a:ln w="38100" cmpd="sng">
            <a:solidFill>
              <a:schemeClr val="accent3"/>
            </a:solidFill>
          </a:ln>
        </p:spPr>
        <p:txBody>
          <a:bodyPr wrap="none">
            <a:spAutoFit/>
          </a:bodyPr>
          <a:lstStyle/>
          <a:p>
            <a:pPr algn="ctr">
              <a:defRPr/>
            </a:pPr>
            <a:r>
              <a:rPr lang="en-US" dirty="0"/>
              <a:t>Jones,</a:t>
            </a:r>
          </a:p>
          <a:p>
            <a:pPr algn="ctr">
              <a:defRPr/>
            </a:pPr>
            <a:r>
              <a:rPr lang="en-US" dirty="0"/>
              <a:t>2006</a:t>
            </a:r>
          </a:p>
        </p:txBody>
      </p:sp>
      <p:sp>
        <p:nvSpPr>
          <p:cNvPr id="101382" name="TextBox 12"/>
          <p:cNvSpPr txBox="1">
            <a:spLocks noChangeArrowheads="1"/>
          </p:cNvSpPr>
          <p:nvPr/>
        </p:nvSpPr>
        <p:spPr bwMode="auto">
          <a:xfrm>
            <a:off x="4054475" y="2328863"/>
            <a:ext cx="1122363" cy="646112"/>
          </a:xfrm>
          <a:prstGeom prst="rect">
            <a:avLst/>
          </a:prstGeom>
          <a:solidFill>
            <a:srgbClr val="FFFFFF"/>
          </a:solidFill>
          <a:ln w="38100">
            <a:solidFill>
              <a:schemeClr val="accent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Sparano,</a:t>
            </a:r>
          </a:p>
          <a:p>
            <a:pPr algn="ctr" eaLnBrk="1" hangingPunct="1"/>
            <a:r>
              <a:rPr lang="en-US" sz="1800"/>
              <a:t>2008</a:t>
            </a:r>
          </a:p>
        </p:txBody>
      </p:sp>
      <p:sp>
        <p:nvSpPr>
          <p:cNvPr id="8" name="TextBox 28"/>
          <p:cNvSpPr txBox="1">
            <a:spLocks noChangeArrowheads="1"/>
          </p:cNvSpPr>
          <p:nvPr/>
        </p:nvSpPr>
        <p:spPr bwMode="auto">
          <a:xfrm>
            <a:off x="6754103" y="6488113"/>
            <a:ext cx="23898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Bhatia, Levy, AMIA 2011</a:t>
            </a:r>
          </a:p>
        </p:txBody>
      </p:sp>
      <p:pic>
        <p:nvPicPr>
          <p:cNvPr id="2" name="Picture 1" descr="Bhatia_Hare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704" y="-25903"/>
            <a:ext cx="1769936" cy="2328863"/>
          </a:xfrm>
          <a:prstGeom prst="rect">
            <a:avLst/>
          </a:prstGeom>
        </p:spPr>
      </p:pic>
      <p:sp>
        <p:nvSpPr>
          <p:cNvPr id="10" name="TextBox 28"/>
          <p:cNvSpPr txBox="1">
            <a:spLocks noChangeArrowheads="1"/>
          </p:cNvSpPr>
          <p:nvPr/>
        </p:nvSpPr>
        <p:spPr bwMode="auto">
          <a:xfrm>
            <a:off x="7557974" y="2293581"/>
            <a:ext cx="1484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err="1" smtClean="0"/>
              <a:t>Haresh</a:t>
            </a:r>
            <a:r>
              <a:rPr lang="en-US" sz="1600" dirty="0" smtClean="0"/>
              <a:t> Bhatia</a:t>
            </a:r>
            <a:endParaRPr lang="en-US" sz="1600" dirty="0"/>
          </a:p>
        </p:txBody>
      </p:sp>
    </p:spTree>
    <p:extLst>
      <p:ext uri="{BB962C8B-B14F-4D97-AF65-F5344CB8AC3E}">
        <p14:creationId xmlns:p14="http://schemas.microsoft.com/office/powerpoint/2010/main" val="23896451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tfeel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47" y="20602"/>
            <a:ext cx="8618570" cy="6837398"/>
          </a:xfrm>
          <a:prstGeom prst="rect">
            <a:avLst/>
          </a:prstGeom>
        </p:spPr>
      </p:pic>
    </p:spTree>
    <p:extLst>
      <p:ext uri="{BB962C8B-B14F-4D97-AF65-F5344CB8AC3E}">
        <p14:creationId xmlns:p14="http://schemas.microsoft.com/office/powerpoint/2010/main" val="8496740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669" y="139539"/>
            <a:ext cx="8229600" cy="1143000"/>
          </a:xfrm>
        </p:spPr>
        <p:txBody>
          <a:bodyPr>
            <a:normAutofit fontScale="90000"/>
          </a:bodyPr>
          <a:lstStyle/>
          <a:p>
            <a:r>
              <a:rPr lang="en-US" sz="3600" b="1" dirty="0" smtClean="0"/>
              <a:t>Adjuvant Endocrine Therapy </a:t>
            </a:r>
            <a:br>
              <a:rPr lang="en-US" sz="3600" b="1" dirty="0" smtClean="0"/>
            </a:br>
            <a:r>
              <a:rPr lang="en-US" sz="3600" b="1" dirty="0" smtClean="0"/>
              <a:t>Practice Pattern Changes</a:t>
            </a:r>
            <a:endParaRPr lang="en-US" sz="3600" b="1" dirty="0"/>
          </a:p>
        </p:txBody>
      </p:sp>
      <p:grpSp>
        <p:nvGrpSpPr>
          <p:cNvPr id="11" name="Group 10"/>
          <p:cNvGrpSpPr/>
          <p:nvPr/>
        </p:nvGrpSpPr>
        <p:grpSpPr>
          <a:xfrm>
            <a:off x="0" y="1429761"/>
            <a:ext cx="7428831" cy="4971178"/>
            <a:chOff x="675581" y="1080798"/>
            <a:chExt cx="7904308" cy="5425942"/>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75581" y="1080798"/>
              <a:ext cx="7904308" cy="5425942"/>
            </a:xfrm>
            <a:prstGeom prst="rect">
              <a:avLst/>
            </a:prstGeom>
          </p:spPr>
        </p:pic>
        <p:sp>
          <p:nvSpPr>
            <p:cNvPr id="5" name="TextBox 4"/>
            <p:cNvSpPr txBox="1"/>
            <p:nvPr/>
          </p:nvSpPr>
          <p:spPr>
            <a:xfrm>
              <a:off x="1710029" y="1944704"/>
              <a:ext cx="1270089" cy="646331"/>
            </a:xfrm>
            <a:prstGeom prst="rect">
              <a:avLst/>
            </a:prstGeom>
            <a:noFill/>
          </p:spPr>
          <p:txBody>
            <a:bodyPr wrap="square" rtlCol="0">
              <a:spAutoFit/>
            </a:bodyPr>
            <a:lstStyle/>
            <a:p>
              <a:pPr algn="ctr"/>
              <a:r>
                <a:rPr lang="en-US" dirty="0" err="1" smtClean="0"/>
                <a:t>Tamoxifen</a:t>
              </a:r>
              <a:r>
                <a:rPr lang="en-US" dirty="0" smtClean="0"/>
                <a:t> 1977</a:t>
              </a:r>
              <a:endParaRPr lang="en-US" dirty="0"/>
            </a:p>
          </p:txBody>
        </p:sp>
        <p:sp>
          <p:nvSpPr>
            <p:cNvPr id="6" name="TextBox 5"/>
            <p:cNvSpPr txBox="1"/>
            <p:nvPr/>
          </p:nvSpPr>
          <p:spPr>
            <a:xfrm>
              <a:off x="2935804" y="4695270"/>
              <a:ext cx="1455478" cy="646331"/>
            </a:xfrm>
            <a:prstGeom prst="rect">
              <a:avLst/>
            </a:prstGeom>
            <a:noFill/>
          </p:spPr>
          <p:txBody>
            <a:bodyPr wrap="square" rtlCol="0">
              <a:spAutoFit/>
            </a:bodyPr>
            <a:lstStyle/>
            <a:p>
              <a:pPr algn="ctr"/>
              <a:r>
                <a:rPr lang="en-US" dirty="0" err="1" smtClean="0"/>
                <a:t>Anastrazole</a:t>
              </a:r>
              <a:endParaRPr lang="en-US" dirty="0" smtClean="0"/>
            </a:p>
            <a:p>
              <a:pPr algn="ctr"/>
              <a:r>
                <a:rPr lang="en-US" dirty="0" smtClean="0"/>
                <a:t>2000</a:t>
              </a:r>
              <a:endParaRPr lang="en-US" dirty="0"/>
            </a:p>
          </p:txBody>
        </p:sp>
        <p:sp>
          <p:nvSpPr>
            <p:cNvPr id="7" name="TextBox 6"/>
            <p:cNvSpPr txBox="1"/>
            <p:nvPr/>
          </p:nvSpPr>
          <p:spPr>
            <a:xfrm>
              <a:off x="5692156" y="3486593"/>
              <a:ext cx="1455478" cy="923330"/>
            </a:xfrm>
            <a:prstGeom prst="rect">
              <a:avLst/>
            </a:prstGeom>
            <a:noFill/>
          </p:spPr>
          <p:txBody>
            <a:bodyPr wrap="square" rtlCol="0">
              <a:spAutoFit/>
            </a:bodyPr>
            <a:lstStyle/>
            <a:p>
              <a:pPr algn="ctr"/>
              <a:r>
                <a:rPr lang="en-US" dirty="0" err="1" smtClean="0"/>
                <a:t>Letrozole</a:t>
              </a:r>
              <a:endParaRPr lang="en-US" dirty="0" smtClean="0"/>
            </a:p>
            <a:p>
              <a:pPr algn="ctr"/>
              <a:r>
                <a:rPr lang="en-US" dirty="0" err="1" smtClean="0"/>
                <a:t>Exemestane</a:t>
              </a:r>
              <a:endParaRPr lang="en-US" dirty="0" smtClean="0"/>
            </a:p>
            <a:p>
              <a:pPr algn="ctr"/>
              <a:r>
                <a:rPr lang="en-US" dirty="0" smtClean="0"/>
                <a:t>2005</a:t>
              </a:r>
              <a:endParaRPr lang="en-US" dirty="0"/>
            </a:p>
          </p:txBody>
        </p:sp>
      </p:grpSp>
      <p:pic>
        <p:nvPicPr>
          <p:cNvPr id="9" name="Picture 8" descr="Morgan_headsh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44" y="0"/>
            <a:ext cx="2039856" cy="2039856"/>
          </a:xfrm>
          <a:prstGeom prst="rect">
            <a:avLst/>
          </a:prstGeom>
        </p:spPr>
      </p:pic>
      <p:sp>
        <p:nvSpPr>
          <p:cNvPr id="12" name="TextBox 28"/>
          <p:cNvSpPr txBox="1">
            <a:spLocks noChangeArrowheads="1"/>
          </p:cNvSpPr>
          <p:nvPr/>
        </p:nvSpPr>
        <p:spPr bwMode="auto">
          <a:xfrm>
            <a:off x="7428831" y="2067530"/>
            <a:ext cx="1553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Morgan Harrel</a:t>
            </a:r>
            <a:r>
              <a:rPr lang="en-US" sz="1600" dirty="0"/>
              <a:t>l</a:t>
            </a:r>
          </a:p>
        </p:txBody>
      </p:sp>
    </p:spTree>
    <p:extLst>
      <p:ext uri="{BB962C8B-B14F-4D97-AF65-F5344CB8AC3E}">
        <p14:creationId xmlns:p14="http://schemas.microsoft.com/office/powerpoint/2010/main" val="42070980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12" y="99009"/>
            <a:ext cx="6717479" cy="1143000"/>
          </a:xfrm>
        </p:spPr>
        <p:txBody>
          <a:bodyPr>
            <a:normAutofit fontScale="90000"/>
          </a:bodyPr>
          <a:lstStyle/>
          <a:p>
            <a:r>
              <a:rPr lang="en-US" dirty="0" smtClean="0"/>
              <a:t>Adjuvant hormone therapy </a:t>
            </a:r>
            <a:br>
              <a:rPr lang="en-US" dirty="0" smtClean="0"/>
            </a:br>
            <a:r>
              <a:rPr lang="en-US" dirty="0" smtClean="0"/>
              <a:t>drug switching patterns </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1417638"/>
            <a:ext cx="8981860" cy="5349948"/>
          </a:xfrm>
          <a:prstGeom prst="rect">
            <a:avLst/>
          </a:prstGeom>
        </p:spPr>
      </p:pic>
      <p:sp>
        <p:nvSpPr>
          <p:cNvPr id="5" name="TextBox 28"/>
          <p:cNvSpPr txBox="1">
            <a:spLocks noChangeArrowheads="1"/>
          </p:cNvSpPr>
          <p:nvPr/>
        </p:nvSpPr>
        <p:spPr bwMode="auto">
          <a:xfrm>
            <a:off x="4571193" y="6453560"/>
            <a:ext cx="1553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Morgan Harrel</a:t>
            </a:r>
            <a:r>
              <a:rPr lang="en-US" sz="1600" dirty="0"/>
              <a:t>l</a:t>
            </a:r>
          </a:p>
        </p:txBody>
      </p:sp>
      <p:sp>
        <p:nvSpPr>
          <p:cNvPr id="7" name="Rounded Rectangle 6"/>
          <p:cNvSpPr/>
          <p:nvPr/>
        </p:nvSpPr>
        <p:spPr>
          <a:xfrm>
            <a:off x="1405210" y="2482334"/>
            <a:ext cx="6661236" cy="32594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 typeface="Arial"/>
              <a:buChar char="•"/>
            </a:pPr>
            <a:r>
              <a:rPr lang="en-US" sz="3200" b="1" dirty="0" smtClean="0"/>
              <a:t>30% </a:t>
            </a:r>
            <a:r>
              <a:rPr lang="en-US" sz="3200" dirty="0" smtClean="0"/>
              <a:t>did NOT complete 5 years of adjuvant therapy</a:t>
            </a:r>
          </a:p>
          <a:p>
            <a:pPr marL="457200" indent="-457200">
              <a:buFont typeface="Arial"/>
              <a:buChar char="•"/>
            </a:pPr>
            <a:r>
              <a:rPr lang="en-US" sz="3200" b="1" dirty="0" smtClean="0"/>
              <a:t>25% </a:t>
            </a:r>
            <a:r>
              <a:rPr lang="en-US" sz="3200" dirty="0" smtClean="0"/>
              <a:t>switch drugs </a:t>
            </a:r>
          </a:p>
          <a:p>
            <a:pPr marL="457200" indent="-457200">
              <a:buFont typeface="Arial"/>
              <a:buChar char="•"/>
            </a:pPr>
            <a:r>
              <a:rPr lang="en-US" sz="3200" b="1" dirty="0" smtClean="0"/>
              <a:t>50% </a:t>
            </a:r>
            <a:r>
              <a:rPr lang="en-US" sz="3200" dirty="0" smtClean="0"/>
              <a:t>who switch complete 5 years</a:t>
            </a:r>
            <a:endParaRPr lang="en-US" sz="3200" dirty="0"/>
          </a:p>
        </p:txBody>
      </p:sp>
    </p:spTree>
    <p:extLst>
      <p:ext uri="{BB962C8B-B14F-4D97-AF65-F5344CB8AC3E}">
        <p14:creationId xmlns:p14="http://schemas.microsoft.com/office/powerpoint/2010/main" val="472980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Improvement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0959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681"/>
            <a:ext cx="8229600" cy="668480"/>
          </a:xfrm>
        </p:spPr>
        <p:txBody>
          <a:bodyPr>
            <a:normAutofit fontScale="90000"/>
          </a:bodyPr>
          <a:lstStyle/>
          <a:p>
            <a:r>
              <a:rPr lang="en-US" dirty="0" smtClean="0"/>
              <a:t>Breast Biopsy Analytics Dashboard</a:t>
            </a:r>
            <a:endParaRPr lang="en-US" dirty="0"/>
          </a:p>
        </p:txBody>
      </p:sp>
      <p:pic>
        <p:nvPicPr>
          <p:cNvPr id="3" name="Picture 2" descr="Screen Shot 2014-10-12 at 4.56.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166"/>
            <a:ext cx="9144000" cy="5913120"/>
          </a:xfrm>
          <a:prstGeom prst="rect">
            <a:avLst/>
          </a:prstGeom>
        </p:spPr>
      </p:pic>
      <p:sp>
        <p:nvSpPr>
          <p:cNvPr id="5" name="TextBox 28"/>
          <p:cNvSpPr txBox="1">
            <a:spLocks noChangeArrowheads="1"/>
          </p:cNvSpPr>
          <p:nvPr/>
        </p:nvSpPr>
        <p:spPr bwMode="auto">
          <a:xfrm>
            <a:off x="6335167" y="6569265"/>
            <a:ext cx="1173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Levy, 2014</a:t>
            </a:r>
            <a:endParaRPr lang="en-US" sz="1600" dirty="0"/>
          </a:p>
        </p:txBody>
      </p:sp>
    </p:spTree>
    <p:extLst>
      <p:ext uri="{BB962C8B-B14F-4D97-AF65-F5344CB8AC3E}">
        <p14:creationId xmlns:p14="http://schemas.microsoft.com/office/powerpoint/2010/main" val="28952057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Boxplot of </a:t>
            </a:r>
            <a:r>
              <a:rPr lang="en-US" dirty="0"/>
              <a:t>Days Between BIRADS 4/5 Imaging Study and Biopsy</a:t>
            </a:r>
          </a:p>
        </p:txBody>
      </p:sp>
      <p:pic>
        <p:nvPicPr>
          <p:cNvPr id="4" name="Picture 3" descr="Screen Shot 2015-01-06 at 6.21.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639"/>
            <a:ext cx="8827918" cy="2671493"/>
          </a:xfrm>
          <a:prstGeom prst="rect">
            <a:avLst/>
          </a:prstGeom>
        </p:spPr>
      </p:pic>
      <p:sp>
        <p:nvSpPr>
          <p:cNvPr id="3" name="Rectangle 2"/>
          <p:cNvSpPr/>
          <p:nvPr/>
        </p:nvSpPr>
        <p:spPr>
          <a:xfrm>
            <a:off x="457200" y="3281255"/>
            <a:ext cx="8370718" cy="493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28"/>
          <p:cNvSpPr txBox="1">
            <a:spLocks noChangeArrowheads="1"/>
          </p:cNvSpPr>
          <p:nvPr/>
        </p:nvSpPr>
        <p:spPr bwMode="auto">
          <a:xfrm>
            <a:off x="6335167" y="6569265"/>
            <a:ext cx="1173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Levy, 2014</a:t>
            </a:r>
            <a:endParaRPr lang="en-US" sz="1600" dirty="0"/>
          </a:p>
        </p:txBody>
      </p:sp>
    </p:spTree>
    <p:extLst>
      <p:ext uri="{BB962C8B-B14F-4D97-AF65-F5344CB8AC3E}">
        <p14:creationId xmlns:p14="http://schemas.microsoft.com/office/powerpoint/2010/main" val="6472190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Boxplot of </a:t>
            </a:r>
            <a:r>
              <a:rPr lang="en-US" dirty="0"/>
              <a:t>Days Between BIRADS 4/5 Imaging Study and Biopsy</a:t>
            </a:r>
          </a:p>
        </p:txBody>
      </p:sp>
      <p:pic>
        <p:nvPicPr>
          <p:cNvPr id="4" name="Picture 3" descr="Screen Shot 2015-01-06 at 6.21.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639"/>
            <a:ext cx="8827918" cy="2671493"/>
          </a:xfrm>
          <a:prstGeom prst="rect">
            <a:avLst/>
          </a:prstGeom>
        </p:spPr>
      </p:pic>
      <p:pic>
        <p:nvPicPr>
          <p:cNvPr id="5" name="Picture 2" descr="Screen Shot 2014-10-12 at 5.08.5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05312"/>
            <a:ext cx="91440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605216" y="4295132"/>
            <a:ext cx="1816893" cy="142060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V="1">
            <a:off x="1605216" y="3369462"/>
            <a:ext cx="705590" cy="7762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123479" y="3961006"/>
            <a:ext cx="1348747" cy="369332"/>
          </a:xfrm>
          <a:prstGeom prst="rect">
            <a:avLst/>
          </a:prstGeom>
          <a:noFill/>
        </p:spPr>
        <p:txBody>
          <a:bodyPr wrap="none" rtlCol="0">
            <a:spAutoFit/>
          </a:bodyPr>
          <a:lstStyle/>
          <a:p>
            <a:r>
              <a:rPr lang="en-US" dirty="0" smtClean="0"/>
              <a:t>Intervention</a:t>
            </a:r>
            <a:endParaRPr lang="en-US" dirty="0"/>
          </a:p>
        </p:txBody>
      </p:sp>
      <p:sp>
        <p:nvSpPr>
          <p:cNvPr id="13" name="TextBox 28"/>
          <p:cNvSpPr txBox="1">
            <a:spLocks noChangeArrowheads="1"/>
          </p:cNvSpPr>
          <p:nvPr/>
        </p:nvSpPr>
        <p:spPr bwMode="auto">
          <a:xfrm>
            <a:off x="7252433" y="6526200"/>
            <a:ext cx="1173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Levy, 2014</a:t>
            </a:r>
            <a:endParaRPr lang="en-US" sz="1600" dirty="0"/>
          </a:p>
        </p:txBody>
      </p:sp>
    </p:spTree>
    <p:extLst>
      <p:ext uri="{BB962C8B-B14F-4D97-AF65-F5344CB8AC3E}">
        <p14:creationId xmlns:p14="http://schemas.microsoft.com/office/powerpoint/2010/main" val="787729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Pragmatic Trials Driven By EMR</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97973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Chlorhexidine – Example</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t>Cluster-randomized cross-over design.</a:t>
            </a:r>
          </a:p>
          <a:p>
            <a:pPr fontAlgn="auto">
              <a:spcAft>
                <a:spcPts val="0"/>
              </a:spcAft>
              <a:defRPr/>
            </a:pPr>
            <a:r>
              <a:rPr lang="en-US" dirty="0"/>
              <a:t>5 Vanderbilt ICU </a:t>
            </a:r>
            <a:r>
              <a:rPr lang="en-US" dirty="0" smtClean="0"/>
              <a:t>(clusters) randomized </a:t>
            </a:r>
            <a:r>
              <a:rPr lang="en-US" dirty="0"/>
              <a:t>for 1 year.</a:t>
            </a:r>
          </a:p>
          <a:p>
            <a:pPr fontAlgn="auto">
              <a:spcAft>
                <a:spcPts val="0"/>
              </a:spcAft>
              <a:defRPr/>
            </a:pPr>
            <a:r>
              <a:rPr lang="en-US" dirty="0" smtClean="0"/>
              <a:t>9,340 patients randomized to:</a:t>
            </a:r>
          </a:p>
          <a:p>
            <a:pPr lvl="1" fontAlgn="auto">
              <a:spcAft>
                <a:spcPts val="0"/>
              </a:spcAft>
              <a:defRPr/>
            </a:pPr>
            <a:r>
              <a:rPr lang="en-US" dirty="0" smtClean="0"/>
              <a:t>Chlorhexidine</a:t>
            </a:r>
          </a:p>
          <a:p>
            <a:pPr lvl="1" fontAlgn="auto">
              <a:spcAft>
                <a:spcPts val="0"/>
              </a:spcAft>
              <a:defRPr/>
            </a:pPr>
            <a:r>
              <a:rPr lang="en-US" dirty="0" smtClean="0"/>
              <a:t>Control group</a:t>
            </a:r>
          </a:p>
          <a:p>
            <a:pPr fontAlgn="auto">
              <a:spcAft>
                <a:spcPts val="0"/>
              </a:spcAft>
              <a:defRPr/>
            </a:pPr>
            <a:r>
              <a:rPr lang="en-US" dirty="0" smtClean="0"/>
              <a:t>Low cost</a:t>
            </a:r>
          </a:p>
          <a:p>
            <a:pPr fontAlgn="auto">
              <a:spcAft>
                <a:spcPts val="0"/>
              </a:spcAft>
              <a:defRPr/>
            </a:pPr>
            <a:r>
              <a:rPr lang="en-US" dirty="0" smtClean="0"/>
              <a:t>Used only the Vanderbilt Electronic Medical Record for data collection.</a:t>
            </a:r>
          </a:p>
          <a:p>
            <a:pPr fontAlgn="auto">
              <a:spcAft>
                <a:spcPts val="0"/>
              </a:spcAft>
              <a:defRPr/>
            </a:pPr>
            <a:r>
              <a:rPr lang="en-US" dirty="0" smtClean="0"/>
              <a:t>Funded by VICTR</a:t>
            </a:r>
          </a:p>
        </p:txBody>
      </p:sp>
      <p:sp>
        <p:nvSpPr>
          <p:cNvPr id="4" name="TextBox 28"/>
          <p:cNvSpPr txBox="1">
            <a:spLocks noChangeArrowheads="1"/>
          </p:cNvSpPr>
          <p:nvPr/>
        </p:nvSpPr>
        <p:spPr bwMode="auto">
          <a:xfrm>
            <a:off x="7252433" y="6526200"/>
            <a:ext cx="1485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Bernard, 2015</a:t>
            </a:r>
            <a:endParaRPr lang="en-US" sz="1600" dirty="0"/>
          </a:p>
        </p:txBody>
      </p:sp>
    </p:spTree>
    <p:extLst>
      <p:ext uri="{BB962C8B-B14F-4D97-AF65-F5344CB8AC3E}">
        <p14:creationId xmlns:p14="http://schemas.microsoft.com/office/powerpoint/2010/main" val="35417553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2209800"/>
            <a:ext cx="8628063" cy="128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304800"/>
            <a:ext cx="8847137" cy="126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806291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276600"/>
            <a:ext cx="634682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6416675"/>
            <a:ext cx="34385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950" y="68263"/>
            <a:ext cx="762000" cy="31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054" y="3445639"/>
            <a:ext cx="9075946" cy="2862322"/>
          </a:xfrm>
          <a:prstGeom prst="rect">
            <a:avLst/>
          </a:prstGeom>
          <a:solidFill>
            <a:schemeClr val="bg1"/>
          </a:solidFill>
        </p:spPr>
        <p:txBody>
          <a:bodyPr wrap="none" rtlCol="0">
            <a:spAutoFit/>
          </a:bodyPr>
          <a:lstStyle/>
          <a:p>
            <a:pPr fontAlgn="auto">
              <a:spcAft>
                <a:spcPts val="0"/>
              </a:spcAft>
              <a:defRPr/>
            </a:pPr>
            <a:endParaRPr lang="en-US" sz="3600" dirty="0" smtClean="0"/>
          </a:p>
          <a:p>
            <a:pPr fontAlgn="auto">
              <a:spcAft>
                <a:spcPts val="0"/>
              </a:spcAft>
              <a:defRPr/>
            </a:pPr>
            <a:endParaRPr lang="en-US" sz="3600" dirty="0"/>
          </a:p>
          <a:p>
            <a:pPr fontAlgn="auto">
              <a:spcAft>
                <a:spcPts val="0"/>
              </a:spcAft>
              <a:defRPr/>
            </a:pPr>
            <a:r>
              <a:rPr lang="en-US" sz="3600" dirty="0" smtClean="0"/>
              <a:t>This </a:t>
            </a:r>
            <a:r>
              <a:rPr lang="en-US" sz="3600" dirty="0"/>
              <a:t>can save Vanderbilt $500,000 per </a:t>
            </a:r>
            <a:r>
              <a:rPr lang="en-US" sz="3600" dirty="0" smtClean="0"/>
              <a:t>year</a:t>
            </a:r>
          </a:p>
          <a:p>
            <a:pPr fontAlgn="auto">
              <a:spcAft>
                <a:spcPts val="0"/>
              </a:spcAft>
              <a:defRPr/>
            </a:pPr>
            <a:endParaRPr lang="en-US" sz="3600" dirty="0"/>
          </a:p>
          <a:p>
            <a:pPr fontAlgn="auto">
              <a:spcAft>
                <a:spcPts val="0"/>
              </a:spcAft>
              <a:defRPr/>
            </a:pPr>
            <a:endParaRPr lang="en-US" sz="3600" dirty="0"/>
          </a:p>
        </p:txBody>
      </p:sp>
      <p:sp>
        <p:nvSpPr>
          <p:cNvPr id="9" name="TextBox 28"/>
          <p:cNvSpPr txBox="1">
            <a:spLocks noChangeArrowheads="1"/>
          </p:cNvSpPr>
          <p:nvPr/>
        </p:nvSpPr>
        <p:spPr bwMode="auto">
          <a:xfrm>
            <a:off x="7252433" y="6526200"/>
            <a:ext cx="1485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Bernard, 2015</a:t>
            </a:r>
            <a:endParaRPr lang="en-US" sz="1600" dirty="0"/>
          </a:p>
        </p:txBody>
      </p:sp>
    </p:spTree>
    <p:extLst>
      <p:ext uri="{BB962C8B-B14F-4D97-AF65-F5344CB8AC3E}">
        <p14:creationId xmlns:p14="http://schemas.microsoft.com/office/powerpoint/2010/main" val="844997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additive="base">
                                        <p:cTn id="12" dur="500" fill="hold"/>
                                        <p:tgtEl>
                                          <p:spTgt spid="2054"/>
                                        </p:tgtEl>
                                        <p:attrNameLst>
                                          <p:attrName>ppt_x</p:attrName>
                                        </p:attrNameLst>
                                      </p:cBhvr>
                                      <p:tavLst>
                                        <p:tav tm="0">
                                          <p:val>
                                            <p:strVal val="#ppt_x"/>
                                          </p:val>
                                        </p:tav>
                                        <p:tav tm="100000">
                                          <p:val>
                                            <p:strVal val="#ppt_x"/>
                                          </p:val>
                                        </p:tav>
                                      </p:tavLst>
                                    </p:anim>
                                    <p:anim calcmode="lin" valueType="num">
                                      <p:cBhvr additive="base">
                                        <p:cTn id="13"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Evolution of Clinical Decision Support</a:t>
            </a:r>
            <a:endParaRPr lang="en-US" b="1" dirty="0"/>
          </a:p>
        </p:txBody>
      </p:sp>
      <p:sp>
        <p:nvSpPr>
          <p:cNvPr id="4" name="TextBox 3"/>
          <p:cNvSpPr txBox="1"/>
          <p:nvPr/>
        </p:nvSpPr>
        <p:spPr>
          <a:xfrm>
            <a:off x="1607068" y="1903428"/>
            <a:ext cx="5614539" cy="923330"/>
          </a:xfrm>
          <a:prstGeom prst="rect">
            <a:avLst/>
          </a:prstGeom>
          <a:noFill/>
        </p:spPr>
        <p:txBody>
          <a:bodyPr wrap="none" rtlCol="0">
            <a:spAutoFit/>
          </a:bodyPr>
          <a:lstStyle/>
          <a:p>
            <a:r>
              <a:rPr lang="en-US" sz="5400" dirty="0" smtClean="0">
                <a:solidFill>
                  <a:srgbClr val="00FF00"/>
                </a:solidFill>
                <a:latin typeface="Bangla Sangam MN"/>
                <a:cs typeface="Bangla Sangam MN"/>
              </a:rPr>
              <a:t>Evidence Driven</a:t>
            </a:r>
            <a:endParaRPr lang="en-US" sz="5400" dirty="0">
              <a:solidFill>
                <a:srgbClr val="00FF00"/>
              </a:solidFill>
              <a:latin typeface="Bangla Sangam MN"/>
              <a:cs typeface="Bangla Sangam MN"/>
            </a:endParaRPr>
          </a:p>
        </p:txBody>
      </p:sp>
      <p:sp>
        <p:nvSpPr>
          <p:cNvPr id="6" name="TextBox 5"/>
          <p:cNvSpPr txBox="1"/>
          <p:nvPr/>
        </p:nvSpPr>
        <p:spPr>
          <a:xfrm>
            <a:off x="1979419" y="2583547"/>
            <a:ext cx="5375236" cy="923330"/>
          </a:xfrm>
          <a:prstGeom prst="rect">
            <a:avLst/>
          </a:prstGeom>
          <a:noFill/>
        </p:spPr>
        <p:txBody>
          <a:bodyPr wrap="none" rtlCol="0">
            <a:spAutoFit/>
          </a:bodyPr>
          <a:lstStyle/>
          <a:p>
            <a:r>
              <a:rPr lang="en-US" sz="5400" dirty="0" smtClean="0">
                <a:solidFill>
                  <a:srgbClr val="FF8000"/>
                </a:solidFill>
                <a:latin typeface="Bangla Sangam MN"/>
                <a:cs typeface="Bangla Sangam MN"/>
              </a:rPr>
              <a:t>Protocol Driven</a:t>
            </a:r>
            <a:endParaRPr lang="en-US" sz="5400" dirty="0">
              <a:solidFill>
                <a:srgbClr val="FF8000"/>
              </a:solidFill>
              <a:latin typeface="Bangla Sangam MN"/>
              <a:cs typeface="Bangla Sangam MN"/>
            </a:endParaRPr>
          </a:p>
        </p:txBody>
      </p:sp>
      <p:sp>
        <p:nvSpPr>
          <p:cNvPr id="7" name="TextBox 6"/>
          <p:cNvSpPr txBox="1"/>
          <p:nvPr/>
        </p:nvSpPr>
        <p:spPr>
          <a:xfrm>
            <a:off x="1417563" y="3258831"/>
            <a:ext cx="5401790" cy="923330"/>
          </a:xfrm>
          <a:prstGeom prst="rect">
            <a:avLst/>
          </a:prstGeom>
          <a:noFill/>
        </p:spPr>
        <p:txBody>
          <a:bodyPr wrap="none" rtlCol="0">
            <a:spAutoFit/>
          </a:bodyPr>
          <a:lstStyle/>
          <a:p>
            <a:r>
              <a:rPr lang="en-US" sz="5400" dirty="0" smtClean="0">
                <a:solidFill>
                  <a:srgbClr val="800080"/>
                </a:solidFill>
                <a:latin typeface="Bangla Sangam MN"/>
                <a:cs typeface="Bangla Sangam MN"/>
              </a:rPr>
              <a:t>Pathway Driven</a:t>
            </a:r>
            <a:endParaRPr lang="en-US" sz="5400" dirty="0">
              <a:solidFill>
                <a:srgbClr val="800080"/>
              </a:solidFill>
              <a:latin typeface="Bangla Sangam MN"/>
              <a:cs typeface="Bangla Sangam MN"/>
            </a:endParaRPr>
          </a:p>
        </p:txBody>
      </p:sp>
      <p:sp>
        <p:nvSpPr>
          <p:cNvPr id="8" name="TextBox 7"/>
          <p:cNvSpPr txBox="1"/>
          <p:nvPr/>
        </p:nvSpPr>
        <p:spPr>
          <a:xfrm>
            <a:off x="3093627" y="3960626"/>
            <a:ext cx="4586962" cy="923330"/>
          </a:xfrm>
          <a:prstGeom prst="rect">
            <a:avLst/>
          </a:prstGeom>
          <a:noFill/>
        </p:spPr>
        <p:txBody>
          <a:bodyPr wrap="none" rtlCol="0">
            <a:spAutoFit/>
          </a:bodyPr>
          <a:lstStyle/>
          <a:p>
            <a:r>
              <a:rPr lang="en-US" sz="5400" dirty="0" smtClean="0">
                <a:solidFill>
                  <a:srgbClr val="0000FF"/>
                </a:solidFill>
                <a:latin typeface="Bangla Sangam MN"/>
                <a:cs typeface="Bangla Sangam MN"/>
              </a:rPr>
              <a:t>Data Driven?</a:t>
            </a:r>
            <a:endParaRPr lang="en-US" sz="5400" dirty="0">
              <a:solidFill>
                <a:srgbClr val="0000FF"/>
              </a:solidFill>
              <a:latin typeface="Bangla Sangam MN"/>
              <a:cs typeface="Bangla Sangam MN"/>
            </a:endParaRPr>
          </a:p>
        </p:txBody>
      </p:sp>
    </p:spTree>
    <p:extLst>
      <p:ext uri="{BB962C8B-B14F-4D97-AF65-F5344CB8AC3E}">
        <p14:creationId xmlns:p14="http://schemas.microsoft.com/office/powerpoint/2010/main" val="25025856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042" y="1600200"/>
            <a:ext cx="8460006" cy="4525963"/>
          </a:xfrm>
        </p:spPr>
        <p:txBody>
          <a:bodyPr>
            <a:normAutofit/>
          </a:bodyPr>
          <a:lstStyle/>
          <a:p>
            <a:pPr marL="0" indent="0">
              <a:lnSpc>
                <a:spcPct val="130000"/>
              </a:lnSpc>
              <a:buNone/>
            </a:pPr>
            <a:r>
              <a:rPr lang="en-US" sz="4000" b="1" dirty="0" smtClean="0"/>
              <a:t>Data fluency:  </a:t>
            </a:r>
            <a:r>
              <a:rPr lang="en-US" sz="4000" dirty="0" smtClean="0"/>
              <a:t>the ability to use the language of data to fluidly exchange and explore ideas within an organization</a:t>
            </a:r>
          </a:p>
        </p:txBody>
      </p:sp>
      <p:sp>
        <p:nvSpPr>
          <p:cNvPr id="6" name="Rectangle 5"/>
          <p:cNvSpPr/>
          <p:nvPr/>
        </p:nvSpPr>
        <p:spPr>
          <a:xfrm>
            <a:off x="563042" y="5963178"/>
            <a:ext cx="8229600" cy="646331"/>
          </a:xfrm>
          <a:prstGeom prst="rect">
            <a:avLst/>
          </a:prstGeom>
        </p:spPr>
        <p:txBody>
          <a:bodyPr wrap="square">
            <a:spAutoFit/>
          </a:bodyPr>
          <a:lstStyle/>
          <a:p>
            <a:r>
              <a:rPr lang="en-US" dirty="0" err="1" smtClean="0"/>
              <a:t>Gemignani</a:t>
            </a:r>
            <a:r>
              <a:rPr lang="en-US" dirty="0" smtClean="0"/>
              <a:t>, </a:t>
            </a:r>
            <a:r>
              <a:rPr lang="en-US" dirty="0" err="1" smtClean="0"/>
              <a:t>Gemignani</a:t>
            </a:r>
            <a:r>
              <a:rPr lang="en-US" dirty="0" smtClean="0"/>
              <a:t>, “Data Fluency: Empowering Your Organization with Effective Data Communication” 2014</a:t>
            </a:r>
            <a:endParaRPr lang="en-US" dirty="0"/>
          </a:p>
        </p:txBody>
      </p:sp>
    </p:spTree>
    <p:extLst>
      <p:ext uri="{BB962C8B-B14F-4D97-AF65-F5344CB8AC3E}">
        <p14:creationId xmlns:p14="http://schemas.microsoft.com/office/powerpoint/2010/main" val="41165942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7042" y="1724678"/>
            <a:ext cx="7772400" cy="1470025"/>
          </a:xfrm>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r>
              <a:rPr lang="en-US" dirty="0" err="1"/>
              <a:t>m</a:t>
            </a:r>
            <a:r>
              <a:rPr lang="en-US" dirty="0" err="1" smtClean="0"/>
              <a:t>ia.levy@vanderbilt.edu</a:t>
            </a:r>
            <a:endParaRPr lang="en-US" dirty="0"/>
          </a:p>
        </p:txBody>
      </p:sp>
    </p:spTree>
    <p:extLst>
      <p:ext uri="{BB962C8B-B14F-4D97-AF65-F5344CB8AC3E}">
        <p14:creationId xmlns:p14="http://schemas.microsoft.com/office/powerpoint/2010/main" val="523449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280" y="1156606"/>
            <a:ext cx="1940371" cy="830997"/>
          </a:xfrm>
          <a:prstGeom prst="rect">
            <a:avLst/>
          </a:prstGeom>
          <a:noFill/>
        </p:spPr>
        <p:txBody>
          <a:bodyPr wrap="square" rtlCol="0">
            <a:spAutoFit/>
          </a:bodyPr>
          <a:lstStyle/>
          <a:p>
            <a:pPr algn="ctr"/>
            <a:r>
              <a:rPr lang="en-US" sz="2400" dirty="0" smtClean="0"/>
              <a:t>Federated Data Archive</a:t>
            </a:r>
            <a:endParaRPr lang="en-US" sz="2400" dirty="0"/>
          </a:p>
        </p:txBody>
      </p:sp>
      <p:sp>
        <p:nvSpPr>
          <p:cNvPr id="5" name="Rectangle 4"/>
          <p:cNvSpPr/>
          <p:nvPr/>
        </p:nvSpPr>
        <p:spPr>
          <a:xfrm>
            <a:off x="740867" y="2013499"/>
            <a:ext cx="1374466" cy="36599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ID/de-ID</a:t>
            </a:r>
            <a:endParaRPr lang="en-US" sz="2400" dirty="0"/>
          </a:p>
        </p:txBody>
      </p:sp>
      <p:sp>
        <p:nvSpPr>
          <p:cNvPr id="6" name="TextBox 5"/>
          <p:cNvSpPr txBox="1"/>
          <p:nvPr/>
        </p:nvSpPr>
        <p:spPr>
          <a:xfrm>
            <a:off x="6474959" y="814302"/>
            <a:ext cx="1940371" cy="1200328"/>
          </a:xfrm>
          <a:prstGeom prst="rect">
            <a:avLst/>
          </a:prstGeom>
          <a:noFill/>
        </p:spPr>
        <p:txBody>
          <a:bodyPr wrap="square" rtlCol="0">
            <a:spAutoFit/>
          </a:bodyPr>
          <a:lstStyle/>
          <a:p>
            <a:pPr algn="ctr"/>
            <a:r>
              <a:rPr lang="en-US" sz="2400" dirty="0" smtClean="0"/>
              <a:t>Federated Knowledge Base</a:t>
            </a:r>
            <a:endParaRPr lang="en-US" sz="2400" dirty="0"/>
          </a:p>
        </p:txBody>
      </p:sp>
      <p:sp>
        <p:nvSpPr>
          <p:cNvPr id="7" name="Rectangle 6"/>
          <p:cNvSpPr/>
          <p:nvPr/>
        </p:nvSpPr>
        <p:spPr>
          <a:xfrm>
            <a:off x="6130838" y="2014630"/>
            <a:ext cx="2653751" cy="36588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a:buChar char="•"/>
            </a:pPr>
            <a:r>
              <a:rPr lang="en-US" sz="2400" dirty="0" smtClean="0"/>
              <a:t>Predictive algorithms</a:t>
            </a:r>
          </a:p>
          <a:p>
            <a:pPr marL="342900" indent="-342900">
              <a:buFont typeface="Arial"/>
              <a:buChar char="•"/>
            </a:pPr>
            <a:r>
              <a:rPr lang="en-US" sz="2400" dirty="0" smtClean="0"/>
              <a:t>Alert/notification rules</a:t>
            </a:r>
          </a:p>
          <a:p>
            <a:pPr marL="342900" indent="-342900">
              <a:buFont typeface="Arial"/>
              <a:buChar char="•"/>
            </a:pPr>
            <a:r>
              <a:rPr lang="en-US" sz="2400" dirty="0" smtClean="0"/>
              <a:t>Order sets</a:t>
            </a:r>
          </a:p>
          <a:p>
            <a:pPr marL="342900" indent="-342900">
              <a:buFont typeface="Arial"/>
              <a:buChar char="•"/>
            </a:pPr>
            <a:r>
              <a:rPr lang="en-US" sz="2400" dirty="0" smtClean="0"/>
              <a:t>Care pathways</a:t>
            </a:r>
          </a:p>
          <a:p>
            <a:pPr marL="342900" indent="-342900">
              <a:buFont typeface="Arial"/>
              <a:buChar char="•"/>
            </a:pPr>
            <a:r>
              <a:rPr lang="en-US" sz="2400" dirty="0" smtClean="0"/>
              <a:t>Documentation Templates</a:t>
            </a:r>
          </a:p>
        </p:txBody>
      </p:sp>
      <p:sp>
        <p:nvSpPr>
          <p:cNvPr id="8" name="TextBox 7"/>
          <p:cNvSpPr txBox="1"/>
          <p:nvPr/>
        </p:nvSpPr>
        <p:spPr>
          <a:xfrm>
            <a:off x="3545586" y="2014630"/>
            <a:ext cx="1402948" cy="830997"/>
          </a:xfrm>
          <a:prstGeom prst="rect">
            <a:avLst/>
          </a:prstGeom>
          <a:noFill/>
        </p:spPr>
        <p:txBody>
          <a:bodyPr wrap="none" rtlCol="0">
            <a:spAutoFit/>
          </a:bodyPr>
          <a:lstStyle/>
          <a:p>
            <a:pPr algn="ctr"/>
            <a:r>
              <a:rPr lang="en-US" sz="2400" dirty="0" smtClean="0"/>
              <a:t>Discovery</a:t>
            </a:r>
          </a:p>
          <a:p>
            <a:pPr algn="ctr"/>
            <a:r>
              <a:rPr lang="en-US" sz="2400" dirty="0" smtClean="0"/>
              <a:t>Site 1..x</a:t>
            </a:r>
            <a:endParaRPr lang="en-US" sz="2400" dirty="0"/>
          </a:p>
        </p:txBody>
      </p:sp>
      <p:sp>
        <p:nvSpPr>
          <p:cNvPr id="9" name="TextBox 8"/>
          <p:cNvSpPr txBox="1"/>
          <p:nvPr/>
        </p:nvSpPr>
        <p:spPr>
          <a:xfrm>
            <a:off x="3492666" y="3207858"/>
            <a:ext cx="1584989" cy="830997"/>
          </a:xfrm>
          <a:prstGeom prst="rect">
            <a:avLst/>
          </a:prstGeom>
          <a:noFill/>
        </p:spPr>
        <p:txBody>
          <a:bodyPr wrap="none" rtlCol="0">
            <a:spAutoFit/>
          </a:bodyPr>
          <a:lstStyle/>
          <a:p>
            <a:pPr algn="ctr"/>
            <a:r>
              <a:rPr lang="en-US" sz="2400" dirty="0" smtClean="0"/>
              <a:t>Translation</a:t>
            </a:r>
          </a:p>
          <a:p>
            <a:pPr algn="ctr"/>
            <a:r>
              <a:rPr lang="en-US" sz="2400" dirty="0" smtClean="0"/>
              <a:t>Site 1..x</a:t>
            </a:r>
            <a:endParaRPr lang="en-US" sz="2400" dirty="0"/>
          </a:p>
        </p:txBody>
      </p:sp>
      <p:sp>
        <p:nvSpPr>
          <p:cNvPr id="10" name="TextBox 9"/>
          <p:cNvSpPr txBox="1"/>
          <p:nvPr/>
        </p:nvSpPr>
        <p:spPr>
          <a:xfrm>
            <a:off x="3237961" y="4648063"/>
            <a:ext cx="2200242" cy="830997"/>
          </a:xfrm>
          <a:prstGeom prst="rect">
            <a:avLst/>
          </a:prstGeom>
          <a:noFill/>
        </p:spPr>
        <p:txBody>
          <a:bodyPr wrap="none" rtlCol="0">
            <a:spAutoFit/>
          </a:bodyPr>
          <a:lstStyle/>
          <a:p>
            <a:pPr algn="ctr"/>
            <a:r>
              <a:rPr lang="en-US" sz="2400" dirty="0" smtClean="0"/>
              <a:t>Implementation</a:t>
            </a:r>
          </a:p>
          <a:p>
            <a:pPr algn="ctr"/>
            <a:r>
              <a:rPr lang="en-US" sz="2400" dirty="0" smtClean="0"/>
              <a:t>Site 1..x</a:t>
            </a:r>
            <a:endParaRPr lang="en-US" sz="2400" dirty="0"/>
          </a:p>
        </p:txBody>
      </p:sp>
      <p:cxnSp>
        <p:nvCxnSpPr>
          <p:cNvPr id="12" name="Straight Arrow Connector 11"/>
          <p:cNvCxnSpPr>
            <a:endCxn id="8" idx="1"/>
          </p:cNvCxnSpPr>
          <p:nvPr/>
        </p:nvCxnSpPr>
        <p:spPr>
          <a:xfrm>
            <a:off x="2115333" y="2430129"/>
            <a:ext cx="14302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4948534" y="2430129"/>
            <a:ext cx="11823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a:off x="2115333" y="3729204"/>
            <a:ext cx="14302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4948534" y="3839564"/>
            <a:ext cx="11823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H="1">
            <a:off x="4948534" y="3661294"/>
            <a:ext cx="11823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2115333" y="5204691"/>
            <a:ext cx="14302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4948534" y="5382961"/>
            <a:ext cx="11823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H="1">
            <a:off x="4948534" y="5204691"/>
            <a:ext cx="11823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9880271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Information Blocking</a:t>
            </a:r>
            <a:endParaRPr lang="en-US" b="1" dirty="0"/>
          </a:p>
        </p:txBody>
      </p:sp>
      <p:grpSp>
        <p:nvGrpSpPr>
          <p:cNvPr id="7" name="Group 6"/>
          <p:cNvGrpSpPr/>
          <p:nvPr/>
        </p:nvGrpSpPr>
        <p:grpSpPr>
          <a:xfrm>
            <a:off x="0" y="1681300"/>
            <a:ext cx="9274275" cy="2780957"/>
            <a:chOff x="0" y="1744436"/>
            <a:chExt cx="8864600" cy="1340366"/>
          </a:xfrm>
        </p:grpSpPr>
        <p:pic>
          <p:nvPicPr>
            <p:cNvPr id="5" name="Picture 4" descr="Screenshot 2015-10-01 08.21.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4436"/>
              <a:ext cx="8864600" cy="1155700"/>
            </a:xfrm>
            <a:prstGeom prst="rect">
              <a:avLst/>
            </a:prstGeom>
          </p:spPr>
        </p:pic>
        <p:sp>
          <p:nvSpPr>
            <p:cNvPr id="6" name="TextBox 5"/>
            <p:cNvSpPr txBox="1"/>
            <p:nvPr/>
          </p:nvSpPr>
          <p:spPr>
            <a:xfrm>
              <a:off x="5152572" y="2715470"/>
              <a:ext cx="2083961" cy="369332"/>
            </a:xfrm>
            <a:prstGeom prst="rect">
              <a:avLst/>
            </a:prstGeom>
            <a:noFill/>
          </p:spPr>
          <p:txBody>
            <a:bodyPr wrap="none" rtlCol="0">
              <a:spAutoFit/>
            </a:bodyPr>
            <a:lstStyle/>
            <a:p>
              <a:r>
                <a:rPr lang="en-US" dirty="0" smtClean="0"/>
                <a:t>September 15, 2015</a:t>
              </a:r>
              <a:endParaRPr lang="en-US" dirty="0"/>
            </a:p>
          </p:txBody>
        </p:sp>
      </p:grpSp>
    </p:spTree>
    <p:extLst>
      <p:ext uri="{BB962C8B-B14F-4D97-AF65-F5344CB8AC3E}">
        <p14:creationId xmlns:p14="http://schemas.microsoft.com/office/powerpoint/2010/main" val="25498323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taNeverSleeps_2.0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4364"/>
            <a:ext cx="6121801" cy="9732593"/>
          </a:xfrm>
          <a:prstGeom prst="rect">
            <a:avLst/>
          </a:prstGeom>
        </p:spPr>
      </p:pic>
      <p:sp>
        <p:nvSpPr>
          <p:cNvPr id="5" name="TextBox 4"/>
          <p:cNvSpPr txBox="1"/>
          <p:nvPr/>
        </p:nvSpPr>
        <p:spPr>
          <a:xfrm>
            <a:off x="6121801" y="5903893"/>
            <a:ext cx="3022199" cy="954107"/>
          </a:xfrm>
          <a:prstGeom prst="rect">
            <a:avLst/>
          </a:prstGeom>
          <a:noFill/>
        </p:spPr>
        <p:txBody>
          <a:bodyPr wrap="square" rtlCol="0">
            <a:spAutoFit/>
          </a:bodyPr>
          <a:lstStyle/>
          <a:p>
            <a:pPr algn="r"/>
            <a:r>
              <a:rPr lang="en-US" dirty="0" smtClean="0"/>
              <a:t>Susan </a:t>
            </a:r>
            <a:r>
              <a:rPr lang="en-US" dirty="0" err="1" smtClean="0"/>
              <a:t>Genulius</a:t>
            </a:r>
            <a:r>
              <a:rPr lang="en-US" dirty="0" smtClean="0"/>
              <a:t>: </a:t>
            </a:r>
          </a:p>
          <a:p>
            <a:pPr algn="r"/>
            <a:r>
              <a:rPr lang="en-US" dirty="0" smtClean="0"/>
              <a:t>Data Never Sleeps</a:t>
            </a:r>
          </a:p>
          <a:p>
            <a:pPr algn="r"/>
            <a:r>
              <a:rPr lang="en-US" sz="1000" dirty="0"/>
              <a:t>http://</a:t>
            </a:r>
            <a:r>
              <a:rPr lang="en-US" sz="1000" dirty="0" err="1"/>
              <a:t>aci.info</a:t>
            </a:r>
            <a:r>
              <a:rPr lang="en-US" sz="1000" dirty="0"/>
              <a:t>/2014/07/12/the-data-explosion-in-2014-minute-by-minute-infographic/</a:t>
            </a:r>
          </a:p>
        </p:txBody>
      </p:sp>
      <p:sp>
        <p:nvSpPr>
          <p:cNvPr id="6" name="Rectangle 5"/>
          <p:cNvSpPr/>
          <p:nvPr/>
        </p:nvSpPr>
        <p:spPr>
          <a:xfrm>
            <a:off x="6218561" y="999729"/>
            <a:ext cx="2828677" cy="3046988"/>
          </a:xfrm>
          <a:prstGeom prst="rect">
            <a:avLst/>
          </a:prstGeom>
        </p:spPr>
        <p:txBody>
          <a:bodyPr wrap="square">
            <a:spAutoFit/>
          </a:bodyPr>
          <a:lstStyle/>
          <a:p>
            <a:pPr algn="r"/>
            <a:r>
              <a:rPr lang="en-US" sz="2400" dirty="0" smtClean="0"/>
              <a:t>2.5 </a:t>
            </a:r>
            <a:r>
              <a:rPr lang="en-US" sz="2400" dirty="0" err="1"/>
              <a:t>Quintrillion</a:t>
            </a:r>
            <a:r>
              <a:rPr lang="en-US" sz="2400" dirty="0"/>
              <a:t> bytes of data </a:t>
            </a:r>
            <a:r>
              <a:rPr lang="en-US" sz="2400" dirty="0" smtClean="0"/>
              <a:t>are created everyday</a:t>
            </a:r>
          </a:p>
          <a:p>
            <a:pPr algn="r"/>
            <a:endParaRPr lang="en-US" sz="2400" dirty="0"/>
          </a:p>
          <a:p>
            <a:pPr algn="r"/>
            <a:r>
              <a:rPr lang="en-US" sz="2400" dirty="0" smtClean="0"/>
              <a:t>90</a:t>
            </a:r>
            <a:r>
              <a:rPr lang="en-US" sz="2400" dirty="0"/>
              <a:t>% of the data in the world today has been created in the last two years alone</a:t>
            </a:r>
          </a:p>
        </p:txBody>
      </p:sp>
      <p:sp>
        <p:nvSpPr>
          <p:cNvPr id="7" name="TextBox 6"/>
          <p:cNvSpPr txBox="1"/>
          <p:nvPr/>
        </p:nvSpPr>
        <p:spPr>
          <a:xfrm>
            <a:off x="6445199" y="4204723"/>
            <a:ext cx="2698801" cy="369332"/>
          </a:xfrm>
          <a:prstGeom prst="rect">
            <a:avLst/>
          </a:prstGeom>
          <a:noFill/>
        </p:spPr>
        <p:txBody>
          <a:bodyPr wrap="none" rtlCol="0">
            <a:spAutoFit/>
          </a:bodyPr>
          <a:lstStyle/>
          <a:p>
            <a:r>
              <a:rPr lang="en-US" dirty="0" smtClean="0"/>
              <a:t>-Big Data Beyond the Hype</a:t>
            </a:r>
            <a:endParaRPr lang="en-US" dirty="0"/>
          </a:p>
        </p:txBody>
      </p:sp>
    </p:spTree>
    <p:extLst>
      <p:ext uri="{BB962C8B-B14F-4D97-AF65-F5344CB8AC3E}">
        <p14:creationId xmlns:p14="http://schemas.microsoft.com/office/powerpoint/2010/main" val="33865142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83% of US physicians have EHR System</a:t>
            </a:r>
            <a:endParaRPr lang="en-US" dirty="0"/>
          </a:p>
        </p:txBody>
      </p:sp>
      <p:sp>
        <p:nvSpPr>
          <p:cNvPr id="4" name="Rectangle 3"/>
          <p:cNvSpPr/>
          <p:nvPr/>
        </p:nvSpPr>
        <p:spPr>
          <a:xfrm>
            <a:off x="224118" y="6034306"/>
            <a:ext cx="6559176" cy="523220"/>
          </a:xfrm>
          <a:prstGeom prst="rect">
            <a:avLst/>
          </a:prstGeom>
        </p:spPr>
        <p:txBody>
          <a:bodyPr wrap="square">
            <a:spAutoFit/>
          </a:bodyPr>
          <a:lstStyle/>
          <a:p>
            <a:r>
              <a:rPr lang="en-US" dirty="0" smtClean="0"/>
              <a:t>Office of the National Coordinator: </a:t>
            </a:r>
          </a:p>
          <a:p>
            <a:r>
              <a:rPr lang="en-US" sz="1000" dirty="0" smtClean="0"/>
              <a:t>http</a:t>
            </a:r>
            <a:r>
              <a:rPr lang="en-US" sz="1000" dirty="0"/>
              <a:t>://</a:t>
            </a:r>
            <a:r>
              <a:rPr lang="en-US" sz="1000" dirty="0" err="1"/>
              <a:t>dashboard.healthit.gov</a:t>
            </a:r>
            <a:r>
              <a:rPr lang="en-US" sz="1000" dirty="0"/>
              <a:t>/</a:t>
            </a:r>
            <a:r>
              <a:rPr lang="en-US" sz="1000" dirty="0" err="1"/>
              <a:t>quickstats</a:t>
            </a:r>
            <a:r>
              <a:rPr lang="en-US" sz="1000" dirty="0"/>
              <a:t>/pages/physician-</a:t>
            </a:r>
            <a:r>
              <a:rPr lang="en-US" sz="1000" dirty="0" err="1"/>
              <a:t>ehr</a:t>
            </a:r>
            <a:r>
              <a:rPr lang="en-US" sz="1000" dirty="0"/>
              <a:t>-adoption-</a:t>
            </a:r>
            <a:r>
              <a:rPr lang="en-US" sz="1000" dirty="0" err="1"/>
              <a:t>trends.php</a:t>
            </a:r>
            <a:endParaRPr lang="en-US" sz="1000" dirty="0"/>
          </a:p>
        </p:txBody>
      </p:sp>
      <p:grpSp>
        <p:nvGrpSpPr>
          <p:cNvPr id="7" name="Group 6"/>
          <p:cNvGrpSpPr/>
          <p:nvPr/>
        </p:nvGrpSpPr>
        <p:grpSpPr>
          <a:xfrm>
            <a:off x="0" y="1564672"/>
            <a:ext cx="9144000" cy="4031038"/>
            <a:chOff x="0" y="1564672"/>
            <a:chExt cx="9144000" cy="4031038"/>
          </a:xfrm>
        </p:grpSpPr>
        <p:pic>
          <p:nvPicPr>
            <p:cNvPr id="3" name="Picture 2" descr="84fb7e0e-15da-4458-8e21-4efc6a2a6921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4672"/>
              <a:ext cx="9144000" cy="4031038"/>
            </a:xfrm>
            <a:prstGeom prst="rect">
              <a:avLst/>
            </a:prstGeom>
          </p:spPr>
        </p:pic>
        <p:sp>
          <p:nvSpPr>
            <p:cNvPr id="6" name="Rectangle 5"/>
            <p:cNvSpPr/>
            <p:nvPr/>
          </p:nvSpPr>
          <p:spPr>
            <a:xfrm>
              <a:off x="5067905" y="5237238"/>
              <a:ext cx="1209524" cy="358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31966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0abaabb-c9b4-4ade-b450-b87d753f4237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8" y="365674"/>
            <a:ext cx="6954767" cy="6371375"/>
          </a:xfrm>
          <a:prstGeom prst="rect">
            <a:avLst/>
          </a:prstGeom>
        </p:spPr>
      </p:pic>
      <p:sp>
        <p:nvSpPr>
          <p:cNvPr id="5" name="TextBox 4"/>
          <p:cNvSpPr txBox="1"/>
          <p:nvPr/>
        </p:nvSpPr>
        <p:spPr>
          <a:xfrm>
            <a:off x="6010327" y="2044096"/>
            <a:ext cx="2951245" cy="2062103"/>
          </a:xfrm>
          <a:prstGeom prst="rect">
            <a:avLst/>
          </a:prstGeom>
          <a:noFill/>
        </p:spPr>
        <p:txBody>
          <a:bodyPr wrap="square" rtlCol="0">
            <a:spAutoFit/>
          </a:bodyPr>
          <a:lstStyle/>
          <a:p>
            <a:pPr algn="r"/>
            <a:r>
              <a:rPr lang="en-US" sz="3200" dirty="0" smtClean="0">
                <a:solidFill>
                  <a:srgbClr val="FF8000"/>
                </a:solidFill>
              </a:rPr>
              <a:t>EHR Data Created </a:t>
            </a:r>
          </a:p>
          <a:p>
            <a:pPr algn="r"/>
            <a:r>
              <a:rPr lang="en-US" sz="3200" dirty="0" smtClean="0">
                <a:solidFill>
                  <a:srgbClr val="FF8000"/>
                </a:solidFill>
              </a:rPr>
              <a:t>Each Year </a:t>
            </a:r>
          </a:p>
          <a:p>
            <a:pPr algn="r"/>
            <a:r>
              <a:rPr lang="en-US" sz="3200" dirty="0" smtClean="0">
                <a:solidFill>
                  <a:srgbClr val="FF8000"/>
                </a:solidFill>
              </a:rPr>
              <a:t>at Vanderbilt</a:t>
            </a:r>
            <a:endParaRPr lang="en-US" sz="3200" dirty="0">
              <a:solidFill>
                <a:srgbClr val="FF8000"/>
              </a:solidFill>
            </a:endParaRPr>
          </a:p>
        </p:txBody>
      </p:sp>
    </p:spTree>
    <p:extLst>
      <p:ext uri="{BB962C8B-B14F-4D97-AF65-F5344CB8AC3E}">
        <p14:creationId xmlns:p14="http://schemas.microsoft.com/office/powerpoint/2010/main" val="7246039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343e006-ef08-4088-8169-d6c26e1f123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1" y="810381"/>
            <a:ext cx="8409765" cy="5541404"/>
          </a:xfrm>
          <a:prstGeom prst="rect">
            <a:avLst/>
          </a:prstGeom>
        </p:spPr>
      </p:pic>
    </p:spTree>
    <p:extLst>
      <p:ext uri="{BB962C8B-B14F-4D97-AF65-F5344CB8AC3E}">
        <p14:creationId xmlns:p14="http://schemas.microsoft.com/office/powerpoint/2010/main" val="12584383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510b574-02d3-4a93-a395-33d08d1b59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92" y="0"/>
            <a:ext cx="8823960" cy="6858000"/>
          </a:xfrm>
          <a:prstGeom prst="rect">
            <a:avLst/>
          </a:prstGeom>
        </p:spPr>
      </p:pic>
    </p:spTree>
    <p:extLst>
      <p:ext uri="{BB962C8B-B14F-4D97-AF65-F5344CB8AC3E}">
        <p14:creationId xmlns:p14="http://schemas.microsoft.com/office/powerpoint/2010/main" val="30370933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22535</TotalTime>
  <Words>1528</Words>
  <Application>Microsoft Macintosh PowerPoint</Application>
  <PresentationFormat>On-screen Show (4:3)</PresentationFormat>
  <Paragraphs>266</Paragraphs>
  <Slides>42</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think-cell Slide</vt:lpstr>
      <vt:lpstr>Leveraging Big Data and Electronic Health Records  to Create a Data Fluent Culture for Cancer Medicine</vt:lpstr>
      <vt:lpstr>PowerPoint Presentation</vt:lpstr>
      <vt:lpstr>PowerPoint Presentation</vt:lpstr>
      <vt:lpstr>PowerPoint Presentation</vt:lpstr>
      <vt:lpstr>PowerPoint Presentation</vt:lpstr>
      <vt:lpstr>83% of US physicians have EHR System</vt:lpstr>
      <vt:lpstr>PowerPoint Presentation</vt:lpstr>
      <vt:lpstr>PowerPoint Presentation</vt:lpstr>
      <vt:lpstr>PowerPoint Presentation</vt:lpstr>
      <vt:lpstr>Health Information Exchange</vt:lpstr>
      <vt:lpstr>Opportunities and Risks for Secondary Use of EHR Data</vt:lpstr>
      <vt:lpstr>PowerPoint Presentation</vt:lpstr>
      <vt:lpstr>Vanderbilt’s De-identified Synthetic Derivative of EHR Linked to Germ line DNA biobank (BioVU) and pathology tissue library</vt:lpstr>
      <vt:lpstr>PowerPoint Presentation</vt:lpstr>
      <vt:lpstr>The Greater Plains Collaborative (GPC) Patient-Centered Outcomes Research Institute (PCORI)</vt:lpstr>
      <vt:lpstr>Many Are Looking at Different  Parts of the Same Problem</vt:lpstr>
      <vt:lpstr>PowerPoint Presentation</vt:lpstr>
      <vt:lpstr>Ambiguity is the rule….not the exception</vt:lpstr>
      <vt:lpstr>PowerPoint Presentation</vt:lpstr>
      <vt:lpstr>PowerPoint Presentation</vt:lpstr>
      <vt:lpstr>Complex Cancer Treatment Pathways</vt:lpstr>
      <vt:lpstr>Use Cases for Big Data in Cancer Medicine</vt:lpstr>
      <vt:lpstr>PowerPoint Presentation</vt:lpstr>
      <vt:lpstr>PowerPoint Presentation</vt:lpstr>
      <vt:lpstr>The Rate of Mastectomy has Increased</vt:lpstr>
      <vt:lpstr>The Rate of Re-Excision has Decreased</vt:lpstr>
      <vt:lpstr>26% Require Further Surgery  after a Breast Conserving Surgery</vt:lpstr>
      <vt:lpstr>There are Many Options for Reconstruction Post-Mastectomy</vt:lpstr>
      <vt:lpstr>Practice Patterns</vt:lpstr>
      <vt:lpstr>Adjuvant Endocrine Therapy  Practice Pattern Changes</vt:lpstr>
      <vt:lpstr>Adjuvant hormone therapy  drug switching patterns </vt:lpstr>
      <vt:lpstr>Process Improvement</vt:lpstr>
      <vt:lpstr>Breast Biopsy Analytics Dashboard</vt:lpstr>
      <vt:lpstr>Boxplot of Days Between BIRADS 4/5 Imaging Study and Biopsy</vt:lpstr>
      <vt:lpstr>Boxplot of Days Between BIRADS 4/5 Imaging Study and Biopsy</vt:lpstr>
      <vt:lpstr>Pragmatic Trials Driven By EMR</vt:lpstr>
      <vt:lpstr>Chlorhexidine – Example</vt:lpstr>
      <vt:lpstr>PowerPoint Presentation</vt:lpstr>
      <vt:lpstr>Evolution of Clinical Decision Support</vt:lpstr>
      <vt:lpstr>Thank you</vt:lpstr>
      <vt:lpstr>PowerPoint Presentation</vt:lpstr>
      <vt:lpstr>Information Blocking</vt:lpstr>
    </vt:vector>
  </TitlesOfParts>
  <Company>Vanderbilt Ingram Cancer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Electronic Health Records and Big Data  to create a Data Fluent Culture for Cancer Medicine</dc:title>
  <dc:creator>Mia Levy</dc:creator>
  <cp:lastModifiedBy>Mia Levy</cp:lastModifiedBy>
  <cp:revision>423</cp:revision>
  <dcterms:created xsi:type="dcterms:W3CDTF">2015-09-21T22:36:50Z</dcterms:created>
  <dcterms:modified xsi:type="dcterms:W3CDTF">2015-10-08T19:40:16Z</dcterms:modified>
</cp:coreProperties>
</file>