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49" r:id="rId2"/>
    <p:sldId id="350" r:id="rId3"/>
    <p:sldId id="333" r:id="rId4"/>
    <p:sldId id="334" r:id="rId5"/>
    <p:sldId id="346" r:id="rId6"/>
    <p:sldId id="342" r:id="rId7"/>
    <p:sldId id="335" r:id="rId8"/>
    <p:sldId id="348" r:id="rId9"/>
    <p:sldId id="336" r:id="rId10"/>
    <p:sldId id="337" r:id="rId11"/>
    <p:sldId id="338" r:id="rId12"/>
    <p:sldId id="339" r:id="rId13"/>
    <p:sldId id="347" r:id="rId14"/>
    <p:sldId id="343" r:id="rId15"/>
    <p:sldId id="344" r:id="rId16"/>
    <p:sldId id="345" r:id="rId17"/>
    <p:sldId id="340" r:id="rId18"/>
    <p:sldId id="341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FFFF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26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6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2745096-92CC-493B-9EC7-2A7FDFCED2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129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D5FACE-4F91-415F-8948-6D7AC72CF52E}" type="slidenum">
              <a:rPr lang="en-US"/>
              <a:pPr/>
              <a:t>1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2988" y="611188"/>
            <a:ext cx="2740025" cy="2054225"/>
          </a:xfrm>
          <a:ln w="12700" cap="flat"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895600"/>
            <a:ext cx="6096000" cy="5562600"/>
          </a:xfrm>
          <a:noFill/>
          <a:ln/>
        </p:spPr>
        <p:txBody>
          <a:bodyPr lIns="92075" tIns="46038" rIns="92075" bIns="46038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970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C42B28-1292-45F7-B293-568544E375A6}" type="slidenum">
              <a:rPr lang="en-US"/>
              <a:pPr/>
              <a:t>14</a:t>
            </a:fld>
            <a:endParaRPr lang="en-US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84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3795A3-1580-436D-9F16-F9E2B6833AD6}" type="slidenum">
              <a:rPr lang="en-US"/>
              <a:pPr/>
              <a:t>15</a:t>
            </a:fld>
            <a:endParaRPr lang="en-US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02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4C207D-27BF-4388-BFC9-414497DE68C5}" type="slidenum">
              <a:rPr lang="en-US"/>
              <a:pPr/>
              <a:t>16</a:t>
            </a:fld>
            <a:endParaRPr 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8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ADEA83-69A0-47C1-993C-3F2827B126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E9F7BB-9096-44F4-9290-193493F4B0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B65E6-B2EC-4EDF-8F90-AA45BA2424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B770F44-2E1E-4292-B937-68D5EBF23C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237288"/>
            <a:ext cx="1655762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395288" y="6143625"/>
            <a:ext cx="8208962" cy="0"/>
          </a:xfrm>
          <a:prstGeom prst="line">
            <a:avLst/>
          </a:prstGeom>
          <a:noFill/>
          <a:ln w="28575">
            <a:solidFill>
              <a:srgbClr val="0076B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68759"/>
            <a:ext cx="8147050" cy="439249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itchFamily="2" charset="2"/>
              <a:buChar char="§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Arial" pitchFamily="34" charset="0"/>
              <a:buChar char="•"/>
              <a:defRPr sz="2400" baseline="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en-GB" noProof="0" dirty="0"/>
          </a:p>
        </p:txBody>
      </p:sp>
      <p:sp>
        <p:nvSpPr>
          <p:cNvPr id="26" name="Titel 25"/>
          <p:cNvSpPr>
            <a:spLocks noGrp="1"/>
          </p:cNvSpPr>
          <p:nvPr>
            <p:ph type="title"/>
          </p:nvPr>
        </p:nvSpPr>
        <p:spPr>
          <a:xfrm>
            <a:off x="457200" y="341784"/>
            <a:ext cx="8147050" cy="7109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aseline="0"/>
            </a:lvl1pPr>
          </a:lstStyle>
          <a:p>
            <a:r>
              <a:rPr lang="nl-NL" noProof="0" smtClean="0"/>
              <a:t>Klik om de stijl te bewerken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30729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F2C325-98F7-4662-9ABA-35D5BFF1A0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E21693-6972-4390-8343-3290441F02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A2F36D-33E3-434E-929E-A60C123ACE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F29BEE-026F-46FB-B8B3-9A8A209BEF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EE058E-C6D6-4483-A4F9-4726F3569D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B5086D-1F22-495A-B96F-79F101F763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62A232-7102-4098-A482-6D4E404521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5B026D-6C61-4E2B-8E8A-1591EEC044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E5D9080-EB88-4192-A828-2A2E8C68DD9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38.gi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Documents%20and%20Settings\jmb\My%20Documents\Teaching\Informatics\2004\Lecture%207%20Registration\AllSubjects_sag_uncomp.avi" TargetMode="Externa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4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wmf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11" Type="http://schemas.openxmlformats.org/officeDocument/2006/relationships/image" Target="../media/image20.emf"/><Relationship Id="rId5" Type="http://schemas.openxmlformats.org/officeDocument/2006/relationships/image" Target="../media/image14.emf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24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emf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kyline-rad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5600"/>
            <a:ext cx="9144000" cy="5232400"/>
          </a:xfrm>
          <a:prstGeom prst="rect">
            <a:avLst/>
          </a:prstGeom>
          <a:noFill/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28600" y="404664"/>
            <a:ext cx="8686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dirty="0" smtClean="0">
                <a:solidFill>
                  <a:srgbClr val="FF0000"/>
                </a:solidFill>
              </a:rPr>
              <a:t>BD4BC: </a:t>
            </a:r>
            <a:r>
              <a:rPr lang="en-GB" sz="3200" b="1" i="1" dirty="0" smtClean="0">
                <a:solidFill>
                  <a:srgbClr val="FF0000"/>
                </a:solidFill>
              </a:rPr>
              <a:t>an</a:t>
            </a:r>
            <a:r>
              <a:rPr lang="en-GB" sz="3200" dirty="0" smtClean="0">
                <a:solidFill>
                  <a:srgbClr val="FF0000"/>
                </a:solidFill>
              </a:rPr>
              <a:t> image </a:t>
            </a:r>
            <a:r>
              <a:rPr lang="en-GB" sz="3200" smtClean="0">
                <a:solidFill>
                  <a:srgbClr val="FF0000"/>
                </a:solidFill>
              </a:rPr>
              <a:t>analysis perspective</a:t>
            </a:r>
            <a:endParaRPr lang="en-GB" sz="28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491009" y="1332667"/>
            <a:ext cx="7975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400" dirty="0">
                <a:latin typeface="Times New Roman" pitchFamily="18" charset="0"/>
              </a:rPr>
              <a:t>Sir Michael Brady FRS </a:t>
            </a:r>
            <a:r>
              <a:rPr lang="en-US" sz="2400" dirty="0" err="1">
                <a:latin typeface="Times New Roman" pitchFamily="18" charset="0"/>
              </a:rPr>
              <a:t>FREng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FMedSci</a:t>
            </a:r>
            <a:endParaRPr lang="en-US" sz="2400" dirty="0">
              <a:latin typeface="Times New Roman" pitchFamily="18" charset="0"/>
            </a:endParaRPr>
          </a:p>
          <a:p>
            <a:pPr algn="ctr" eaLnBrk="0" hangingPunct="0"/>
            <a:r>
              <a:rPr lang="en-GB" sz="2400" dirty="0">
                <a:latin typeface="Times New Roman" pitchFamily="18" charset="0"/>
              </a:rPr>
              <a:t>Professor of </a:t>
            </a:r>
            <a:r>
              <a:rPr lang="en-GB" sz="2400" dirty="0" err="1" smtClean="0">
                <a:latin typeface="Times New Roman" pitchFamily="18" charset="0"/>
              </a:rPr>
              <a:t>Oncological</a:t>
            </a:r>
            <a:r>
              <a:rPr lang="en-GB" sz="2400" dirty="0" smtClean="0">
                <a:latin typeface="Times New Roman" pitchFamily="18" charset="0"/>
              </a:rPr>
              <a:t> Imaging</a:t>
            </a:r>
          </a:p>
          <a:p>
            <a:pPr algn="ctr" eaLnBrk="0" hangingPunct="0"/>
            <a:r>
              <a:rPr lang="en-GB" sz="2400" dirty="0" smtClean="0">
                <a:latin typeface="Times New Roman" pitchFamily="18" charset="0"/>
              </a:rPr>
              <a:t>Department of Oncology</a:t>
            </a:r>
            <a:endParaRPr lang="en-GB" sz="2400" dirty="0">
              <a:latin typeface="Times New Roman" pitchFamily="18" charset="0"/>
            </a:endParaRPr>
          </a:p>
          <a:p>
            <a:pPr algn="ctr" eaLnBrk="0" hangingPunct="0"/>
            <a:r>
              <a:rPr lang="en-GB" sz="2400" dirty="0">
                <a:latin typeface="Times New Roman" pitchFamily="18" charset="0"/>
              </a:rPr>
              <a:t>University of Oxford</a:t>
            </a:r>
            <a:endParaRPr lang="en-US" sz="2400" dirty="0">
              <a:latin typeface="Times New Roman" pitchFamily="18" charset="0"/>
            </a:endParaRPr>
          </a:p>
        </p:txBody>
      </p:sp>
      <p:pic>
        <p:nvPicPr>
          <p:cNvPr id="6149" name="Picture 5" descr="cr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76900"/>
            <a:ext cx="979488" cy="1181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53416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</a:t>
            </a:r>
            <a:r>
              <a:rPr lang="en-GB" dirty="0" smtClean="0"/>
              <a:t>2/4: Involution &amp; BC risk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802" y="1266698"/>
            <a:ext cx="8784976" cy="4525963"/>
          </a:xfrm>
        </p:spPr>
        <p:txBody>
          <a:bodyPr/>
          <a:lstStyle/>
          <a:p>
            <a:r>
              <a:rPr lang="en-GB" dirty="0" smtClean="0"/>
              <a:t>Quantitative measure of amount of dense tissue in a </a:t>
            </a:r>
            <a:r>
              <a:rPr lang="en-GB" dirty="0" err="1" smtClean="0"/>
              <a:t>mammo</a:t>
            </a:r>
            <a:endParaRPr lang="en-GB" dirty="0" smtClean="0"/>
          </a:p>
          <a:p>
            <a:r>
              <a:rPr lang="en-GB" dirty="0" smtClean="0"/>
              <a:t>Comparative study of 5 populations</a:t>
            </a:r>
          </a:p>
          <a:p>
            <a:endParaRPr lang="en-GB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7308305" y="6308726"/>
            <a:ext cx="1884454" cy="549274"/>
            <a:chOff x="5604760" y="2734003"/>
            <a:chExt cx="1753260" cy="4765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4760" y="2734003"/>
              <a:ext cx="1276941" cy="47655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81701" y="2734003"/>
              <a:ext cx="476319" cy="476554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0" y="2149867"/>
            <a:ext cx="6666847" cy="4708133"/>
            <a:chOff x="-82257" y="916809"/>
            <a:chExt cx="8889130" cy="5323590"/>
          </a:xfrm>
        </p:grpSpPr>
        <p:grpSp>
          <p:nvGrpSpPr>
            <p:cNvPr id="22" name="Group 21"/>
            <p:cNvGrpSpPr/>
            <p:nvPr/>
          </p:nvGrpSpPr>
          <p:grpSpPr>
            <a:xfrm>
              <a:off x="141254" y="916809"/>
              <a:ext cx="8665619" cy="5323590"/>
              <a:chOff x="141254" y="916809"/>
              <a:chExt cx="8665619" cy="5323590"/>
            </a:xfrm>
          </p:grpSpPr>
          <p:pic>
            <p:nvPicPr>
              <p:cNvPr id="25" name="Shape 441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41254" y="916809"/>
                <a:ext cx="8665619" cy="532359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229830" y="2717800"/>
                <a:ext cx="177153" cy="1422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Shape 444"/>
            <p:cNvSpPr txBox="1"/>
            <p:nvPr/>
          </p:nvSpPr>
          <p:spPr>
            <a:xfrm rot="16200000">
              <a:off x="22070" y="2956373"/>
              <a:ext cx="622301" cy="83095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68569" tIns="34275" rIns="68569" bIns="34275" anchor="t" anchorCtr="0">
              <a:spAutoFit/>
            </a:bodyPr>
            <a:lstStyle/>
            <a:p>
              <a:pPr algn="ctr">
                <a:buSzPct val="25000"/>
              </a:pPr>
              <a:r>
                <a:rPr lang="en-US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VBD</a:t>
              </a:r>
            </a:p>
          </p:txBody>
        </p:sp>
        <p:sp>
          <p:nvSpPr>
            <p:cNvPr id="24" name="Shape 445"/>
            <p:cNvSpPr txBox="1"/>
            <p:nvPr/>
          </p:nvSpPr>
          <p:spPr>
            <a:xfrm>
              <a:off x="3936665" y="5863744"/>
              <a:ext cx="561444" cy="33851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68569" tIns="34275" rIns="68569" bIns="34275" anchor="t" anchorCtr="0">
              <a:spAutoFit/>
            </a:bodyPr>
            <a:lstStyle/>
            <a:p>
              <a:pPr>
                <a:buSzPct val="25000"/>
              </a:pPr>
              <a:r>
                <a:rPr lang="en-US" sz="1200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Age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476243" y="2230224"/>
            <a:ext cx="6612337" cy="2497941"/>
            <a:chOff x="2476243" y="2230224"/>
            <a:chExt cx="6612337" cy="2497941"/>
          </a:xfrm>
        </p:grpSpPr>
        <p:sp>
          <p:nvSpPr>
            <p:cNvPr id="27" name="Shape 443"/>
            <p:cNvSpPr txBox="1"/>
            <p:nvPr/>
          </p:nvSpPr>
          <p:spPr>
            <a:xfrm>
              <a:off x="2476243" y="2230224"/>
              <a:ext cx="6460535" cy="501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68569" tIns="34275" rIns="68569" bIns="34275" anchor="t" anchorCtr="0">
              <a:spAutoFit/>
            </a:bodyPr>
            <a:lstStyle/>
            <a:p>
              <a:pPr>
                <a:lnSpc>
                  <a:spcPct val="155555"/>
                </a:lnSpc>
                <a:buClr>
                  <a:srgbClr val="0B243D"/>
                </a:buClr>
                <a:buSzPct val="25000"/>
              </a:pPr>
              <a:r>
                <a:rPr lang="en-US" dirty="0">
                  <a:solidFill>
                    <a:srgbClr val="0B243D"/>
                  </a:solidFill>
                  <a:latin typeface="Calibri"/>
                  <a:ea typeface="Calibri"/>
                  <a:cs typeface="Calibri"/>
                  <a:sym typeface="Calibri"/>
                </a:rPr>
                <a:t>Schroeder – RSNA 2011: “At What Age Should Screening Begin?”</a:t>
              </a:r>
            </a:p>
          </p:txBody>
        </p:sp>
        <p:sp>
          <p:nvSpPr>
            <p:cNvPr id="28" name="Shape 446"/>
            <p:cNvSpPr txBox="1"/>
            <p:nvPr/>
          </p:nvSpPr>
          <p:spPr>
            <a:xfrm>
              <a:off x="6673317" y="2996952"/>
              <a:ext cx="2415263" cy="1731213"/>
            </a:xfrm>
            <a:prstGeom prst="rect">
              <a:avLst/>
            </a:prstGeom>
            <a:solidFill>
              <a:schemeClr val="lt1"/>
            </a:solidFill>
            <a:ln w="9525" cap="flat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68569" tIns="34275" rIns="68569" bIns="34275" anchor="t" anchorCtr="0">
              <a:spAutoFit/>
            </a:bodyPr>
            <a:lstStyle/>
            <a:p>
              <a:pPr>
                <a:buSzPct val="25000"/>
              </a:pPr>
              <a:r>
                <a:rPr lang="en-US" sz="135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 Greenville screening population has significantly less dense breasts (and significantly larger)</a:t>
              </a:r>
            </a:p>
            <a:p>
              <a:endParaRPr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buSzPct val="25000"/>
              </a:pPr>
              <a:r>
                <a:rPr lang="en-US" sz="135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Yet, roughly the same percentages of BIRADS classes are assigned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828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</a:t>
            </a:r>
            <a:r>
              <a:rPr lang="en-GB" dirty="0" smtClean="0"/>
              <a:t> </a:t>
            </a:r>
            <a:r>
              <a:rPr lang="en-GB" dirty="0" smtClean="0"/>
              <a:t>2/4: Involution &amp; BC risk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802" y="1266698"/>
            <a:ext cx="8784976" cy="4525963"/>
          </a:xfrm>
        </p:spPr>
        <p:txBody>
          <a:bodyPr/>
          <a:lstStyle/>
          <a:p>
            <a:r>
              <a:rPr lang="en-GB" dirty="0" smtClean="0"/>
              <a:t>Quantitative measure of amount of dense tissue in a </a:t>
            </a:r>
            <a:r>
              <a:rPr lang="en-GB" dirty="0" err="1" smtClean="0"/>
              <a:t>mammo</a:t>
            </a:r>
            <a:endParaRPr lang="en-GB" dirty="0" smtClean="0"/>
          </a:p>
          <a:p>
            <a:r>
              <a:rPr lang="en-GB" dirty="0" smtClean="0"/>
              <a:t>Comparative study of 5 populations</a:t>
            </a:r>
          </a:p>
          <a:p>
            <a:r>
              <a:rPr lang="en-GB" dirty="0" err="1" smtClean="0"/>
              <a:t>Tyrer-Cusick</a:t>
            </a:r>
            <a:r>
              <a:rPr lang="en-GB" dirty="0" smtClean="0"/>
              <a:t> risk prediction +                        density map</a:t>
            </a:r>
          </a:p>
          <a:p>
            <a:endParaRPr lang="en-GB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7308305" y="6308726"/>
            <a:ext cx="1884454" cy="549274"/>
            <a:chOff x="5604760" y="2734003"/>
            <a:chExt cx="1753260" cy="4765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4760" y="2734003"/>
              <a:ext cx="1276941" cy="47655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81701" y="2734003"/>
              <a:ext cx="476319" cy="476554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716016" y="2133958"/>
            <a:ext cx="1549722" cy="551479"/>
            <a:chOff x="5604760" y="2734003"/>
            <a:chExt cx="1753260" cy="47655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4760" y="2734003"/>
              <a:ext cx="1276941" cy="47655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81701" y="2734003"/>
              <a:ext cx="476319" cy="47655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91575" y="2564904"/>
            <a:ext cx="8524553" cy="2540124"/>
            <a:chOff x="196101" y="3645024"/>
            <a:chExt cx="8524553" cy="254012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6303" y="3645024"/>
              <a:ext cx="4284351" cy="254012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6101" y="3789040"/>
              <a:ext cx="4240203" cy="2396108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8" y="3519010"/>
            <a:ext cx="3514726" cy="313783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802337" y="3519010"/>
            <a:ext cx="3533095" cy="3346207"/>
            <a:chOff x="755576" y="2330931"/>
            <a:chExt cx="3533095" cy="3346207"/>
          </a:xfrm>
        </p:grpSpPr>
        <p:sp>
          <p:nvSpPr>
            <p:cNvPr id="20" name="Shape 343"/>
            <p:cNvSpPr txBox="1"/>
            <p:nvPr/>
          </p:nvSpPr>
          <p:spPr>
            <a:xfrm>
              <a:off x="3226870" y="5469419"/>
              <a:ext cx="935555" cy="207719"/>
            </a:xfrm>
            <a:prstGeom prst="rect">
              <a:avLst/>
            </a:prstGeom>
            <a:noFill/>
            <a:ln>
              <a:noFill/>
            </a:ln>
          </p:spPr>
          <p:txBody>
            <a:bodyPr lIns="68569" tIns="34275" rIns="68569" bIns="34275" anchor="t" anchorCtr="0">
              <a:spAutoFit/>
            </a:bodyPr>
            <a:lstStyle/>
            <a:p>
              <a:pPr>
                <a:buSzPct val="25000"/>
              </a:pPr>
              <a:r>
                <a:rPr lang="en-US" sz="900" dirty="0" err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Year|month|day</a:t>
              </a:r>
              <a:endParaRPr lang="en-US" sz="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2330931"/>
              <a:ext cx="3533095" cy="3138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647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98" y="116223"/>
            <a:ext cx="8229600" cy="1143000"/>
          </a:xfrm>
        </p:spPr>
        <p:txBody>
          <a:bodyPr/>
          <a:lstStyle/>
          <a:p>
            <a:r>
              <a:rPr lang="en-GB" dirty="0" smtClean="0"/>
              <a:t>Example </a:t>
            </a:r>
            <a:r>
              <a:rPr lang="en-GB" dirty="0" smtClean="0"/>
              <a:t>3/4: Quality Assurance</a:t>
            </a:r>
            <a:endParaRPr lang="en-GB" dirty="0"/>
          </a:p>
        </p:txBody>
      </p:sp>
      <p:pic>
        <p:nvPicPr>
          <p:cNvPr id="4" name="Picture 5" descr="cr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9093"/>
            <a:ext cx="1259632" cy="1518907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7308305" y="6308726"/>
            <a:ext cx="1884454" cy="549274"/>
            <a:chOff x="5604760" y="2734003"/>
            <a:chExt cx="1753260" cy="4765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4760" y="2734003"/>
              <a:ext cx="1276941" cy="47655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1701" y="2734003"/>
              <a:ext cx="476319" cy="476554"/>
            </a:xfrm>
            <a:prstGeom prst="rect">
              <a:avLst/>
            </a:prstGeom>
          </p:spPr>
        </p:pic>
      </p:grp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0" y="1052736"/>
            <a:ext cx="8229600" cy="4525963"/>
          </a:xfrm>
        </p:spPr>
        <p:txBody>
          <a:bodyPr/>
          <a:lstStyle/>
          <a:p>
            <a:r>
              <a:rPr lang="en-GB" dirty="0" smtClean="0"/>
              <a:t>Dose estimation and reporting</a:t>
            </a:r>
          </a:p>
          <a:p>
            <a:r>
              <a:rPr lang="en-GB" dirty="0" smtClean="0"/>
              <a:t>Pressure exerted during mammography</a:t>
            </a:r>
          </a:p>
          <a:p>
            <a:r>
              <a:rPr lang="en-GB" dirty="0" smtClean="0"/>
              <a:t>Breast size, fat content, …</a:t>
            </a:r>
          </a:p>
        </p:txBody>
      </p:sp>
      <p:pic>
        <p:nvPicPr>
          <p:cNvPr id="12" name="Shape 3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6512" y="2348880"/>
            <a:ext cx="5688632" cy="45462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868144" y="2636912"/>
            <a:ext cx="30243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What information might this provide about an entire breast imaging system? </a:t>
            </a:r>
          </a:p>
          <a:p>
            <a:endParaRPr lang="en-GB" dirty="0"/>
          </a:p>
          <a:p>
            <a:r>
              <a:rPr lang="en-GB" dirty="0" smtClean="0"/>
              <a:t>There are 91 breast screening centres in the UK.  All screening </a:t>
            </a:r>
            <a:r>
              <a:rPr lang="en-GB" dirty="0" err="1" smtClean="0"/>
              <a:t>mammos</a:t>
            </a:r>
            <a:r>
              <a:rPr lang="en-GB" dirty="0" smtClean="0"/>
              <a:t> in the Netherlands are done in vans.</a:t>
            </a:r>
          </a:p>
          <a:p>
            <a:endParaRPr lang="en-GB" dirty="0"/>
          </a:p>
          <a:p>
            <a:r>
              <a:rPr lang="en-GB" dirty="0" smtClean="0"/>
              <a:t>Not all centres, not all vans, have consistently high quality.. Leave-one-out …</a:t>
            </a:r>
          </a:p>
        </p:txBody>
      </p:sp>
    </p:spTree>
    <p:extLst>
      <p:ext uri="{BB962C8B-B14F-4D97-AF65-F5344CB8AC3E}">
        <p14:creationId xmlns:p14="http://schemas.microsoft.com/office/powerpoint/2010/main" val="373071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98" y="116223"/>
            <a:ext cx="8229600" cy="1143000"/>
          </a:xfrm>
        </p:spPr>
        <p:txBody>
          <a:bodyPr/>
          <a:lstStyle/>
          <a:p>
            <a:r>
              <a:rPr lang="en-GB" dirty="0" smtClean="0"/>
              <a:t>Example </a:t>
            </a:r>
            <a:r>
              <a:rPr lang="en-GB" dirty="0" smtClean="0"/>
              <a:t>4/4: Personalisation</a:t>
            </a:r>
            <a:endParaRPr lang="en-GB" dirty="0"/>
          </a:p>
        </p:txBody>
      </p:sp>
      <p:pic>
        <p:nvPicPr>
          <p:cNvPr id="4" name="Picture 5" descr="cr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9093"/>
            <a:ext cx="1259632" cy="1518907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7308305" y="6308726"/>
            <a:ext cx="1884454" cy="549274"/>
            <a:chOff x="5604760" y="2734003"/>
            <a:chExt cx="1753260" cy="4765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4760" y="2734003"/>
              <a:ext cx="1276941" cy="47655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1701" y="2734003"/>
              <a:ext cx="476319" cy="476554"/>
            </a:xfrm>
            <a:prstGeom prst="rect">
              <a:avLst/>
            </a:prstGeom>
          </p:spPr>
        </p:pic>
      </p:grp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0" y="1340768"/>
            <a:ext cx="8229600" cy="4525963"/>
          </a:xfrm>
        </p:spPr>
        <p:txBody>
          <a:bodyPr/>
          <a:lstStyle/>
          <a:p>
            <a:r>
              <a:rPr lang="en-GB" dirty="0" smtClean="0"/>
              <a:t>A breast atlas</a:t>
            </a:r>
          </a:p>
        </p:txBody>
      </p:sp>
    </p:spTree>
    <p:extLst>
      <p:ext uri="{BB962C8B-B14F-4D97-AF65-F5344CB8AC3E}">
        <p14:creationId xmlns:p14="http://schemas.microsoft.com/office/powerpoint/2010/main" val="188416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0" y="19050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anose="02020603050405020304" pitchFamily="18" charset="0"/>
            </a:endParaRP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533400" y="1371600"/>
            <a:ext cx="205740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/>
              <a:t>Used to create an atlas – the “average” brain, so that differences between </a:t>
            </a:r>
            <a:r>
              <a:rPr lang="en-GB" i="1" dirty="0"/>
              <a:t>this </a:t>
            </a:r>
            <a:r>
              <a:rPr lang="en-GB" dirty="0"/>
              <a:t>brain and the average can be </a:t>
            </a:r>
            <a:r>
              <a:rPr lang="en-GB" dirty="0" smtClean="0"/>
              <a:t>noted</a:t>
            </a:r>
          </a:p>
          <a:p>
            <a:pPr>
              <a:spcBef>
                <a:spcPct val="50000"/>
              </a:spcBef>
            </a:pPr>
            <a:endParaRPr lang="en-GB" dirty="0"/>
          </a:p>
          <a:p>
            <a:pPr>
              <a:spcBef>
                <a:spcPct val="50000"/>
              </a:spcBef>
            </a:pPr>
            <a:r>
              <a:rPr lang="en-GB" dirty="0" smtClean="0"/>
              <a:t>Suppose it was 1,000,000 brains</a:t>
            </a:r>
            <a:endParaRPr lang="en-GB" dirty="0"/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323850" y="5229225"/>
            <a:ext cx="8458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The database of brains may comprise: young/old; male vs female; normal vs (many) diseases; left vs right handed; …</a:t>
            </a:r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323850" y="6021388"/>
            <a:ext cx="838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tx2"/>
                </a:solidFill>
              </a:rPr>
              <a:t>Can we dynamically create an atlas that is relevant for </a:t>
            </a:r>
            <a:r>
              <a:rPr lang="en-GB" i="1">
                <a:solidFill>
                  <a:schemeClr val="tx2"/>
                </a:solidFill>
              </a:rPr>
              <a:t>this</a:t>
            </a:r>
            <a:r>
              <a:rPr lang="en-GB">
                <a:solidFill>
                  <a:schemeClr val="tx2"/>
                </a:solidFill>
              </a:rPr>
              <a:t> patient?</a:t>
            </a: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606425" y="476250"/>
            <a:ext cx="79263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b="1">
                <a:solidFill>
                  <a:schemeClr val="tx2"/>
                </a:solidFill>
              </a:rPr>
              <a:t>Original Data From 200 Subjects</a:t>
            </a:r>
          </a:p>
        </p:txBody>
      </p:sp>
      <p:pic>
        <p:nvPicPr>
          <p:cNvPr id="85003" name="AllSubjects_sag_uncomp.avi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5" y="1268413"/>
            <a:ext cx="3943350" cy="39608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814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50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500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50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50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003"/>
                  </p:tgtEl>
                </p:cond>
              </p:nextCondLst>
            </p:seq>
          </p:childTnLst>
        </p:cTn>
      </p:par>
    </p:tnLst>
    <p:bldLst>
      <p:bldP spid="8499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Personalised </a:t>
            </a:r>
            <a:r>
              <a:rPr lang="en-GB" dirty="0" smtClean="0"/>
              <a:t>atlas</a:t>
            </a:r>
            <a:endParaRPr lang="en-US" dirty="0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sz="2800" dirty="0"/>
              <a:t>Personalising the atlas</a:t>
            </a:r>
          </a:p>
          <a:p>
            <a:pPr lvl="1">
              <a:lnSpc>
                <a:spcPct val="80000"/>
              </a:lnSpc>
            </a:pPr>
            <a:r>
              <a:rPr lang="en-GB" sz="2400" dirty="0">
                <a:solidFill>
                  <a:srgbClr val="000000"/>
                </a:solidFill>
              </a:rPr>
              <a:t>“a 79 year old man who has a history of transient ischaemic attacks”</a:t>
            </a:r>
          </a:p>
          <a:p>
            <a:pPr>
              <a:lnSpc>
                <a:spcPct val="80000"/>
              </a:lnSpc>
            </a:pPr>
            <a:r>
              <a:rPr lang="en-GB" sz="2800" dirty="0"/>
              <a:t>The </a:t>
            </a:r>
            <a:r>
              <a:rPr lang="en-GB" sz="2800" dirty="0" smtClean="0"/>
              <a:t>cloud </a:t>
            </a:r>
            <a:r>
              <a:rPr lang="en-GB" sz="2800" dirty="0"/>
              <a:t>is crucial because:</a:t>
            </a:r>
          </a:p>
          <a:p>
            <a:pPr lvl="1">
              <a:lnSpc>
                <a:spcPct val="80000"/>
              </a:lnSpc>
            </a:pPr>
            <a:r>
              <a:rPr lang="en-GB" sz="2400" dirty="0">
                <a:solidFill>
                  <a:srgbClr val="000000"/>
                </a:solidFill>
              </a:rPr>
              <a:t>The data is federated across many sites to provide the necessary statistical power</a:t>
            </a:r>
          </a:p>
          <a:p>
            <a:pPr lvl="1">
              <a:lnSpc>
                <a:spcPct val="80000"/>
              </a:lnSpc>
            </a:pPr>
            <a:r>
              <a:rPr lang="en-GB" sz="2400" dirty="0">
                <a:solidFill>
                  <a:srgbClr val="000000"/>
                </a:solidFill>
              </a:rPr>
              <a:t>selection of relevant exemplars has to be computed “on demand”</a:t>
            </a:r>
          </a:p>
          <a:p>
            <a:pPr lvl="1">
              <a:lnSpc>
                <a:spcPct val="80000"/>
              </a:lnSpc>
            </a:pPr>
            <a:r>
              <a:rPr lang="en-GB" sz="2400" dirty="0">
                <a:solidFill>
                  <a:srgbClr val="000000"/>
                </a:solidFill>
              </a:rPr>
              <a:t>The atlas then needs to be computed on the fly from the exemplars</a:t>
            </a:r>
          </a:p>
          <a:p>
            <a:pPr lvl="1">
              <a:lnSpc>
                <a:spcPct val="80000"/>
              </a:lnSpc>
            </a:pPr>
            <a:r>
              <a:rPr lang="en-GB" sz="2400" dirty="0">
                <a:solidFill>
                  <a:srgbClr val="000000"/>
                </a:solidFill>
              </a:rPr>
              <a:t>To do this, the data needs to be aligned (geometrically and </a:t>
            </a:r>
            <a:r>
              <a:rPr lang="en-GB" sz="2400" dirty="0" err="1">
                <a:solidFill>
                  <a:srgbClr val="000000"/>
                </a:solidFill>
              </a:rPr>
              <a:t>photometrically</a:t>
            </a:r>
            <a:r>
              <a:rPr lang="en-GB" sz="2400" dirty="0">
                <a:solidFill>
                  <a:srgbClr val="000000"/>
                </a:solidFill>
              </a:rPr>
              <a:t>) and perhaps non-rigidly – a computationally intensive step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52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81" name="Text Box 41"/>
          <p:cNvSpPr txBox="1">
            <a:spLocks noChangeArrowheads="1"/>
          </p:cNvSpPr>
          <p:nvPr/>
        </p:nvSpPr>
        <p:spPr bwMode="auto">
          <a:xfrm>
            <a:off x="4716463" y="2924175"/>
            <a:ext cx="18415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 sz="2400">
              <a:latin typeface="Times New Roman" panose="02020603050405020304" pitchFamily="18" charset="0"/>
            </a:endParaRPr>
          </a:p>
        </p:txBody>
      </p:sp>
      <p:sp>
        <p:nvSpPr>
          <p:cNvPr id="87042" name="Line 2"/>
          <p:cNvSpPr>
            <a:spLocks noChangeShapeType="1"/>
          </p:cNvSpPr>
          <p:nvPr/>
        </p:nvSpPr>
        <p:spPr bwMode="auto">
          <a:xfrm>
            <a:off x="2362200" y="2667000"/>
            <a:ext cx="3962400" cy="3429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6400800" y="5105400"/>
            <a:ext cx="23622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400">
                <a:latin typeface="Times New Roman" panose="02020603050405020304" pitchFamily="18" charset="0"/>
              </a:rPr>
              <a:t>Oxford</a:t>
            </a:r>
          </a:p>
          <a:p>
            <a:pPr algn="ctr"/>
            <a:r>
              <a:rPr lang="en-GB" sz="2400">
                <a:latin typeface="Times New Roman" panose="02020603050405020304" pitchFamily="18" charset="0"/>
              </a:rPr>
              <a:t>University</a:t>
            </a:r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6324600" y="457200"/>
            <a:ext cx="23622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400">
                <a:latin typeface="Times New Roman" panose="02020603050405020304" pitchFamily="18" charset="0"/>
              </a:rPr>
              <a:t>King’s College </a:t>
            </a:r>
          </a:p>
          <a:p>
            <a:pPr algn="ctr"/>
            <a:r>
              <a:rPr lang="en-GB" sz="2400">
                <a:latin typeface="Times New Roman" panose="02020603050405020304" pitchFamily="18" charset="0"/>
              </a:rPr>
              <a:t>London</a:t>
            </a:r>
          </a:p>
          <a:p>
            <a:pPr algn="ctr"/>
            <a:r>
              <a:rPr lang="en-GB" sz="2400">
                <a:latin typeface="Times New Roman" panose="02020603050405020304" pitchFamily="18" charset="0"/>
              </a:rPr>
              <a:t>(Guy’s Campus)</a:t>
            </a:r>
          </a:p>
        </p:txBody>
      </p:sp>
      <p:pic>
        <p:nvPicPr>
          <p:cNvPr id="87046" name="Picture 6" descr="brainThumn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90800"/>
            <a:ext cx="582613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7" name="Picture 7" descr="brainThumn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48000"/>
            <a:ext cx="582613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8" name="Picture 8" descr="brainThumn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505200"/>
            <a:ext cx="582613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9" name="Picture 9" descr="brainThumn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810000"/>
            <a:ext cx="582613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0" name="Picture 10" descr="brainThumn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343400"/>
            <a:ext cx="582613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1" name="Picture 11" descr="brainThumn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800600"/>
            <a:ext cx="582613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2" name="Picture 12" descr="brainThumn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582613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3" name="Picture 13" descr="brainThumn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638800"/>
            <a:ext cx="582613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54" name="Line 14"/>
          <p:cNvSpPr>
            <a:spLocks noChangeShapeType="1"/>
          </p:cNvSpPr>
          <p:nvPr/>
        </p:nvSpPr>
        <p:spPr bwMode="auto">
          <a:xfrm flipH="1" flipV="1">
            <a:off x="8064500" y="2324100"/>
            <a:ext cx="12700" cy="2781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87055" name="Picture 15" descr="tissueMapThumn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572000"/>
            <a:ext cx="57150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6" name="Picture 16" descr="tissueMapThumn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191000"/>
            <a:ext cx="57150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7" name="Picture 17" descr="tissueMapThumn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810000"/>
            <a:ext cx="57150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8" name="Picture 18" descr="tissueMapThumn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429000"/>
            <a:ext cx="57150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9" name="Picture 19" descr="tissueMapThumn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048000"/>
            <a:ext cx="57150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60" name="Picture 20" descr="tissueMapThumn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667000"/>
            <a:ext cx="57150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61" name="Picture 21" descr="tissueMapThumn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286000"/>
            <a:ext cx="57150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63" name="Picture 23" descr="radpac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05263"/>
            <a:ext cx="3062288" cy="24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64" name="Picture 24" descr="oxfor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724400"/>
            <a:ext cx="2587625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65" name="Picture 25" descr="guy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52400"/>
            <a:ext cx="2447925" cy="231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66" name="Picture 26" descr="hamhos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236537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67" name="Text Box 27"/>
          <p:cNvSpPr txBox="1">
            <a:spLocks noChangeArrowheads="1"/>
          </p:cNvSpPr>
          <p:nvPr/>
        </p:nvSpPr>
        <p:spPr bwMode="auto">
          <a:xfrm>
            <a:off x="304800" y="304800"/>
            <a:ext cx="20002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800" b="1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IMPERIAL</a:t>
            </a:r>
          </a:p>
          <a:p>
            <a:pPr algn="ctr"/>
            <a:r>
              <a:rPr lang="en-GB" sz="2800" b="1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COLLEGE</a:t>
            </a:r>
          </a:p>
        </p:txBody>
      </p:sp>
      <p:sp>
        <p:nvSpPr>
          <p:cNvPr id="87068" name="Text Box 28"/>
          <p:cNvSpPr txBox="1">
            <a:spLocks noChangeArrowheads="1"/>
          </p:cNvSpPr>
          <p:nvPr/>
        </p:nvSpPr>
        <p:spPr bwMode="auto">
          <a:xfrm>
            <a:off x="6337300" y="252413"/>
            <a:ext cx="247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b="1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KING’S COLLEGE </a:t>
            </a:r>
          </a:p>
          <a:p>
            <a:pPr algn="ctr"/>
            <a:r>
              <a:rPr lang="en-GB" b="1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LONDON</a:t>
            </a:r>
          </a:p>
        </p:txBody>
      </p:sp>
      <p:grpSp>
        <p:nvGrpSpPr>
          <p:cNvPr id="87069" name="Group 29"/>
          <p:cNvGrpSpPr>
            <a:grpSpLocks/>
          </p:cNvGrpSpPr>
          <p:nvPr/>
        </p:nvGrpSpPr>
        <p:grpSpPr bwMode="auto">
          <a:xfrm>
            <a:off x="3348038" y="1268413"/>
            <a:ext cx="2995612" cy="3581400"/>
            <a:chOff x="2107" y="694"/>
            <a:chExt cx="1887" cy="2256"/>
          </a:xfrm>
        </p:grpSpPr>
        <p:sp>
          <p:nvSpPr>
            <p:cNvPr id="87070" name="Line 30"/>
            <p:cNvSpPr>
              <a:spLocks noChangeShapeType="1"/>
            </p:cNvSpPr>
            <p:nvPr/>
          </p:nvSpPr>
          <p:spPr bwMode="auto">
            <a:xfrm flipV="1">
              <a:off x="2107" y="694"/>
              <a:ext cx="1887" cy="22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7071" name="Text Box 31"/>
            <p:cNvSpPr txBox="1">
              <a:spLocks noChangeArrowheads="1"/>
            </p:cNvSpPr>
            <p:nvPr/>
          </p:nvSpPr>
          <p:spPr bwMode="auto">
            <a:xfrm>
              <a:off x="2352" y="1584"/>
              <a:ext cx="1167" cy="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400">
                  <a:latin typeface="Times New Roman" panose="02020603050405020304" pitchFamily="18" charset="0"/>
                </a:rPr>
                <a:t>Patient scan</a:t>
              </a:r>
            </a:p>
            <a:p>
              <a:r>
                <a:rPr lang="en-GB" sz="2400">
                  <a:latin typeface="Times New Roman" panose="02020603050405020304" pitchFamily="18" charset="0"/>
                </a:rPr>
                <a:t>+ instructions</a:t>
              </a:r>
            </a:p>
          </p:txBody>
        </p:sp>
      </p:grpSp>
      <p:grpSp>
        <p:nvGrpSpPr>
          <p:cNvPr id="87072" name="Group 32"/>
          <p:cNvGrpSpPr>
            <a:grpSpLocks/>
          </p:cNvGrpSpPr>
          <p:nvPr/>
        </p:nvGrpSpPr>
        <p:grpSpPr bwMode="auto">
          <a:xfrm>
            <a:off x="2514600" y="381000"/>
            <a:ext cx="3810000" cy="457200"/>
            <a:chOff x="1584" y="240"/>
            <a:chExt cx="2400" cy="288"/>
          </a:xfrm>
        </p:grpSpPr>
        <p:sp>
          <p:nvSpPr>
            <p:cNvPr id="87073" name="Line 33"/>
            <p:cNvSpPr>
              <a:spLocks noChangeShapeType="1"/>
            </p:cNvSpPr>
            <p:nvPr/>
          </p:nvSpPr>
          <p:spPr bwMode="auto">
            <a:xfrm flipH="1">
              <a:off x="1584" y="528"/>
              <a:ext cx="24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7074" name="Text Box 34"/>
            <p:cNvSpPr txBox="1">
              <a:spLocks noChangeArrowheads="1"/>
            </p:cNvSpPr>
            <p:nvPr/>
          </p:nvSpPr>
          <p:spPr bwMode="auto">
            <a:xfrm>
              <a:off x="1907" y="240"/>
              <a:ext cx="174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400">
                  <a:latin typeface="Times New Roman" panose="02020603050405020304" pitchFamily="18" charset="0"/>
                </a:rPr>
                <a:t>Get reference images</a:t>
              </a:r>
            </a:p>
          </p:txBody>
        </p:sp>
      </p:grpSp>
      <p:sp>
        <p:nvSpPr>
          <p:cNvPr id="87075" name="AutoShape 35"/>
          <p:cNvSpPr>
            <a:spLocks noChangeArrowheads="1"/>
          </p:cNvSpPr>
          <p:nvPr/>
        </p:nvSpPr>
        <p:spPr bwMode="auto">
          <a:xfrm>
            <a:off x="6781800" y="990600"/>
            <a:ext cx="1600200" cy="990600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400">
                <a:latin typeface="Times New Roman" panose="02020603050405020304" pitchFamily="18" charset="0"/>
              </a:rPr>
              <a:t>Create atlas</a:t>
            </a:r>
          </a:p>
        </p:txBody>
      </p:sp>
      <p:grpSp>
        <p:nvGrpSpPr>
          <p:cNvPr id="87084" name="Group 44"/>
          <p:cNvGrpSpPr>
            <a:grpSpLocks/>
          </p:cNvGrpSpPr>
          <p:nvPr/>
        </p:nvGrpSpPr>
        <p:grpSpPr bwMode="auto">
          <a:xfrm>
            <a:off x="3203575" y="1989138"/>
            <a:ext cx="3505200" cy="2895600"/>
            <a:chOff x="2064" y="1152"/>
            <a:chExt cx="2208" cy="1824"/>
          </a:xfrm>
        </p:grpSpPr>
        <p:sp>
          <p:nvSpPr>
            <p:cNvPr id="87080" name="Line 40"/>
            <p:cNvSpPr>
              <a:spLocks noChangeShapeType="1"/>
            </p:cNvSpPr>
            <p:nvPr/>
          </p:nvSpPr>
          <p:spPr bwMode="auto">
            <a:xfrm flipV="1">
              <a:off x="2064" y="1152"/>
              <a:ext cx="2208" cy="18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7082" name="Rectangle 42"/>
            <p:cNvSpPr>
              <a:spLocks noChangeArrowheads="1"/>
            </p:cNvSpPr>
            <p:nvPr/>
          </p:nvSpPr>
          <p:spPr bwMode="auto">
            <a:xfrm>
              <a:off x="2426" y="1616"/>
              <a:ext cx="1089" cy="5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7083" name="Text Box 43"/>
            <p:cNvSpPr txBox="1">
              <a:spLocks noChangeArrowheads="1"/>
            </p:cNvSpPr>
            <p:nvPr/>
          </p:nvSpPr>
          <p:spPr bwMode="auto">
            <a:xfrm>
              <a:off x="2925" y="1752"/>
              <a:ext cx="1088" cy="4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/>
                <a:t>Personalised Atlas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636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7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7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87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/>
      <p:bldP spid="87054" grpId="0" animBg="1"/>
      <p:bldP spid="87075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98" y="116223"/>
            <a:ext cx="8229600" cy="1143000"/>
          </a:xfrm>
        </p:spPr>
        <p:txBody>
          <a:bodyPr/>
          <a:lstStyle/>
          <a:p>
            <a:r>
              <a:rPr lang="en-GB" dirty="0" smtClean="0"/>
              <a:t>Example </a:t>
            </a:r>
            <a:r>
              <a:rPr lang="en-GB" dirty="0" smtClean="0"/>
              <a:t>4/4: Personalisation</a:t>
            </a:r>
            <a:endParaRPr lang="en-GB" dirty="0"/>
          </a:p>
        </p:txBody>
      </p:sp>
      <p:pic>
        <p:nvPicPr>
          <p:cNvPr id="4" name="Picture 5" descr="cr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9093"/>
            <a:ext cx="1259632" cy="1518907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7308305" y="6308726"/>
            <a:ext cx="1884454" cy="549274"/>
            <a:chOff x="5604760" y="2734003"/>
            <a:chExt cx="1753260" cy="4765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4760" y="2734003"/>
              <a:ext cx="1276941" cy="47655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1701" y="2734003"/>
              <a:ext cx="476319" cy="476554"/>
            </a:xfrm>
            <a:prstGeom prst="rect">
              <a:avLst/>
            </a:prstGeom>
          </p:spPr>
        </p:pic>
      </p:grp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0" y="1340768"/>
            <a:ext cx="8229600" cy="4525963"/>
          </a:xfrm>
        </p:spPr>
        <p:txBody>
          <a:bodyPr/>
          <a:lstStyle/>
          <a:p>
            <a:r>
              <a:rPr lang="en-GB" dirty="0" smtClean="0"/>
              <a:t>A breast atlas</a:t>
            </a:r>
          </a:p>
          <a:p>
            <a:r>
              <a:rPr lang="en-GB" dirty="0" smtClean="0"/>
              <a:t>CC/MLO/</a:t>
            </a:r>
            <a:r>
              <a:rPr lang="en-GB" dirty="0" err="1" smtClean="0"/>
              <a:t>Tomo</a:t>
            </a:r>
            <a:r>
              <a:rPr lang="en-GB" dirty="0" smtClean="0"/>
              <a:t> – MRI – ABUS</a:t>
            </a:r>
          </a:p>
          <a:p>
            <a:r>
              <a:rPr lang="en-GB" dirty="0" smtClean="0"/>
              <a:t>Stratification</a:t>
            </a:r>
            <a:endParaRPr lang="en-GB" dirty="0" smtClean="0">
              <a:solidFill>
                <a:schemeClr val="accent1"/>
              </a:solidFill>
            </a:endParaRPr>
          </a:p>
          <a:p>
            <a:pPr lvl="1"/>
            <a:r>
              <a:rPr lang="en-GB" dirty="0" smtClean="0">
                <a:solidFill>
                  <a:schemeClr val="accent1"/>
                </a:solidFill>
              </a:rPr>
              <a:t>Which women should have an MRI/ABUS (and be reimbursed)?</a:t>
            </a:r>
          </a:p>
          <a:p>
            <a:pPr lvl="1"/>
            <a:r>
              <a:rPr lang="en-GB" dirty="0" smtClean="0">
                <a:solidFill>
                  <a:schemeClr val="accent1"/>
                </a:solidFill>
              </a:rPr>
              <a:t>Identify region of interest on MRI/ABUS from </a:t>
            </a:r>
            <a:r>
              <a:rPr lang="en-GB" dirty="0" err="1" smtClean="0">
                <a:solidFill>
                  <a:schemeClr val="accent1"/>
                </a:solidFill>
              </a:rPr>
              <a:t>mammo</a:t>
            </a:r>
            <a:r>
              <a:rPr lang="en-GB" dirty="0" smtClean="0">
                <a:solidFill>
                  <a:schemeClr val="accent1"/>
                </a:solidFill>
              </a:rPr>
              <a:t>/</a:t>
            </a:r>
            <a:r>
              <a:rPr lang="en-GB" dirty="0" err="1" smtClean="0">
                <a:solidFill>
                  <a:schemeClr val="accent1"/>
                </a:solidFill>
              </a:rPr>
              <a:t>tomo</a:t>
            </a:r>
            <a:endParaRPr lang="en-GB" dirty="0">
              <a:solidFill>
                <a:schemeClr val="accent1"/>
              </a:solidFill>
            </a:endParaRPr>
          </a:p>
          <a:p>
            <a:r>
              <a:rPr lang="en-GB" dirty="0" smtClean="0"/>
              <a:t>How to optimise imaging for this patient?</a:t>
            </a:r>
          </a:p>
          <a:p>
            <a:pPr lvl="1"/>
            <a:r>
              <a:rPr lang="en-GB" dirty="0" smtClean="0">
                <a:solidFill>
                  <a:schemeClr val="accent1"/>
                </a:solidFill>
              </a:rPr>
              <a:t>We could start from the imaging parameters used last time </a:t>
            </a:r>
            <a:r>
              <a:rPr lang="en-GB" b="1" i="1" dirty="0" smtClean="0">
                <a:solidFill>
                  <a:schemeClr val="accent1"/>
                </a:solidFill>
              </a:rPr>
              <a:t>and </a:t>
            </a:r>
            <a:r>
              <a:rPr lang="en-GB" dirty="0" smtClean="0">
                <a:solidFill>
                  <a:schemeClr val="accent1"/>
                </a:solidFill>
              </a:rPr>
              <a:t>an objective measure of the “quality” of that image (signal to noise, useful contrast, </a:t>
            </a:r>
            <a:r>
              <a:rPr lang="en-GB" dirty="0" smtClean="0">
                <a:solidFill>
                  <a:schemeClr val="accent1"/>
                </a:solidFill>
              </a:rPr>
              <a:t>…)</a:t>
            </a:r>
          </a:p>
          <a:p>
            <a:pPr lvl="1"/>
            <a:r>
              <a:rPr lang="en-GB" dirty="0" smtClean="0">
                <a:solidFill>
                  <a:schemeClr val="accent1"/>
                </a:solidFill>
              </a:rPr>
              <a:t>For fatty breasts (~BIRADS </a:t>
            </a:r>
            <a:r>
              <a:rPr lang="en-GB" dirty="0" err="1" smtClean="0">
                <a:solidFill>
                  <a:schemeClr val="accent1"/>
                </a:solidFill>
              </a:rPr>
              <a:t>a,b</a:t>
            </a:r>
            <a:r>
              <a:rPr lang="en-GB" dirty="0" smtClean="0">
                <a:solidFill>
                  <a:schemeClr val="accent1"/>
                </a:solidFill>
              </a:rPr>
              <a:t>), </a:t>
            </a:r>
            <a:r>
              <a:rPr lang="en-GB" dirty="0" err="1" smtClean="0">
                <a:solidFill>
                  <a:schemeClr val="accent1"/>
                </a:solidFill>
              </a:rPr>
              <a:t>Tomo</a:t>
            </a:r>
            <a:r>
              <a:rPr lang="en-GB" dirty="0" smtClean="0">
                <a:solidFill>
                  <a:schemeClr val="accent1"/>
                </a:solidFill>
              </a:rPr>
              <a:t> systems give significantly higher dose than </a:t>
            </a:r>
            <a:r>
              <a:rPr lang="en-GB" dirty="0" err="1" smtClean="0">
                <a:solidFill>
                  <a:schemeClr val="accent1"/>
                </a:solidFill>
              </a:rPr>
              <a:t>mammo</a:t>
            </a:r>
            <a:r>
              <a:rPr lang="en-GB" dirty="0" smtClean="0">
                <a:solidFill>
                  <a:schemeClr val="accent1"/>
                </a:solidFill>
              </a:rPr>
              <a:t>; roughly equal on c, d</a:t>
            </a:r>
            <a:endParaRPr lang="en-GB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18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98" y="0"/>
            <a:ext cx="8229600" cy="1143000"/>
          </a:xfrm>
        </p:spPr>
        <p:txBody>
          <a:bodyPr/>
          <a:lstStyle/>
          <a:p>
            <a:r>
              <a:rPr lang="en-GB" dirty="0" smtClean="0"/>
              <a:t>Looking forward</a:t>
            </a:r>
            <a:endParaRPr lang="en-GB" dirty="0"/>
          </a:p>
        </p:txBody>
      </p:sp>
      <p:pic>
        <p:nvPicPr>
          <p:cNvPr id="4" name="Picture 5" descr="cr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4666475"/>
            <a:ext cx="1259632" cy="1518907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7308305" y="6308726"/>
            <a:ext cx="1884454" cy="549274"/>
            <a:chOff x="5604760" y="2734003"/>
            <a:chExt cx="1753260" cy="4765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4760" y="2734003"/>
              <a:ext cx="1276941" cy="47655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1701" y="2734003"/>
              <a:ext cx="476319" cy="476554"/>
            </a:xfrm>
            <a:prstGeom prst="rect">
              <a:avLst/>
            </a:prstGeom>
          </p:spPr>
        </p:pic>
      </p:grp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2596" y="964866"/>
            <a:ext cx="9023899" cy="4525963"/>
          </a:xfrm>
        </p:spPr>
        <p:txBody>
          <a:bodyPr/>
          <a:lstStyle/>
          <a:p>
            <a:r>
              <a:rPr lang="en-GB" dirty="0" smtClean="0"/>
              <a:t>Evidently, there is much to do!!</a:t>
            </a:r>
          </a:p>
          <a:p>
            <a:pPr lvl="1"/>
            <a:r>
              <a:rPr lang="en-GB" b="1" i="1" dirty="0" smtClean="0">
                <a:solidFill>
                  <a:schemeClr val="accent1"/>
                </a:solidFill>
              </a:rPr>
              <a:t>EVERYTHING</a:t>
            </a:r>
            <a:r>
              <a:rPr lang="en-GB" dirty="0" smtClean="0">
                <a:solidFill>
                  <a:schemeClr val="accent1"/>
                </a:solidFill>
              </a:rPr>
              <a:t> I have illustrated is preliminary</a:t>
            </a:r>
          </a:p>
          <a:p>
            <a:pPr lvl="1"/>
            <a:r>
              <a:rPr lang="en-GB" b="1" i="1" dirty="0" smtClean="0">
                <a:solidFill>
                  <a:schemeClr val="accent1"/>
                </a:solidFill>
              </a:rPr>
              <a:t>EVERY</a:t>
            </a:r>
            <a:r>
              <a:rPr lang="en-GB" dirty="0" smtClean="0">
                <a:solidFill>
                  <a:schemeClr val="accent1"/>
                </a:solidFill>
              </a:rPr>
              <a:t> example could have been MRI or PET or … </a:t>
            </a:r>
            <a:r>
              <a:rPr lang="en-GB" dirty="0" smtClean="0">
                <a:solidFill>
                  <a:schemeClr val="accent1"/>
                </a:solidFill>
              </a:rPr>
              <a:t>as well as </a:t>
            </a:r>
            <a:r>
              <a:rPr lang="en-GB" dirty="0" err="1" smtClean="0">
                <a:solidFill>
                  <a:schemeClr val="accent1"/>
                </a:solidFill>
              </a:rPr>
              <a:t>mammo</a:t>
            </a:r>
            <a:endParaRPr lang="en-GB" dirty="0" smtClean="0">
              <a:solidFill>
                <a:schemeClr val="accent1"/>
              </a:solidFill>
            </a:endParaRPr>
          </a:p>
          <a:p>
            <a:pPr lvl="1"/>
            <a:r>
              <a:rPr lang="en-GB" dirty="0" smtClean="0">
                <a:solidFill>
                  <a:schemeClr val="accent1"/>
                </a:solidFill>
              </a:rPr>
              <a:t>Fusion of MR/CT/PET is </a:t>
            </a:r>
            <a:r>
              <a:rPr lang="en-GB" b="1" i="1" dirty="0" smtClean="0">
                <a:solidFill>
                  <a:schemeClr val="accent1"/>
                </a:solidFill>
              </a:rPr>
              <a:t>easy</a:t>
            </a:r>
            <a:r>
              <a:rPr lang="en-GB" dirty="0" smtClean="0">
                <a:solidFill>
                  <a:schemeClr val="accent1"/>
                </a:solidFill>
              </a:rPr>
              <a:t>, but</a:t>
            </a:r>
          </a:p>
          <a:p>
            <a:pPr lvl="1"/>
            <a:r>
              <a:rPr lang="en-GB" dirty="0" smtClean="0">
                <a:solidFill>
                  <a:schemeClr val="accent1"/>
                </a:solidFill>
              </a:rPr>
              <a:t>Deformable registration of pathology/microscopy </a:t>
            </a:r>
            <a:r>
              <a:rPr lang="en-GB" dirty="0" smtClean="0">
                <a:solidFill>
                  <a:schemeClr val="accent1"/>
                </a:solidFill>
              </a:rPr>
              <a:t>to radiology is completely unsolved</a:t>
            </a:r>
          </a:p>
          <a:p>
            <a:pPr lvl="1"/>
            <a:r>
              <a:rPr lang="en-GB" dirty="0" smtClean="0">
                <a:solidFill>
                  <a:schemeClr val="accent1"/>
                </a:solidFill>
              </a:rPr>
              <a:t>The massive scale differences genomic – path – radiology unsolved</a:t>
            </a:r>
            <a:endParaRPr lang="en-GB" dirty="0">
              <a:solidFill>
                <a:schemeClr val="accent1"/>
              </a:solidFill>
            </a:endParaRPr>
          </a:p>
          <a:p>
            <a:r>
              <a:rPr lang="en-GB" dirty="0" smtClean="0"/>
              <a:t>Joint research projects</a:t>
            </a:r>
          </a:p>
          <a:p>
            <a:pPr lvl="1"/>
            <a:r>
              <a:rPr lang="en-GB" dirty="0" smtClean="0">
                <a:solidFill>
                  <a:schemeClr val="accent1"/>
                </a:solidFill>
              </a:rPr>
              <a:t>Big data projects are intrinsically multinational, but there are too few</a:t>
            </a:r>
          </a:p>
          <a:p>
            <a:pPr lvl="1"/>
            <a:r>
              <a:rPr lang="en-GB" dirty="0" smtClean="0">
                <a:solidFill>
                  <a:schemeClr val="accent1"/>
                </a:solidFill>
              </a:rPr>
              <a:t>“One million women” </a:t>
            </a:r>
            <a:r>
              <a:rPr lang="en-GB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one million women &amp; their images &amp; …</a:t>
            </a:r>
            <a:endParaRPr lang="en-GB" dirty="0" smtClean="0">
              <a:solidFill>
                <a:schemeClr val="accent1"/>
              </a:solidFill>
            </a:endParaRPr>
          </a:p>
          <a:p>
            <a:r>
              <a:rPr lang="en-GB" dirty="0" smtClean="0"/>
              <a:t>Educate the public</a:t>
            </a:r>
          </a:p>
          <a:p>
            <a:pPr marL="457200" lvl="1" indent="0">
              <a:buNone/>
            </a:pPr>
            <a:endParaRPr lang="en-GB" dirty="0" smtClean="0">
              <a:solidFill>
                <a:schemeClr val="accent1"/>
              </a:solidFill>
            </a:endParaRPr>
          </a:p>
          <a:p>
            <a:endParaRPr lang="en-GB" dirty="0" smtClean="0"/>
          </a:p>
          <a:p>
            <a:r>
              <a:rPr lang="en-GB" dirty="0" smtClean="0"/>
              <a:t>Educate the regulatory bodies</a:t>
            </a:r>
          </a:p>
          <a:p>
            <a:endParaRPr lang="en-GB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706235" y="5214437"/>
            <a:ext cx="3242247" cy="596900"/>
            <a:chOff x="725479" y="4754246"/>
            <a:chExt cx="3242247" cy="5969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5479" y="4754246"/>
              <a:ext cx="1459781" cy="5969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76574" y="4767276"/>
              <a:ext cx="1691152" cy="530819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155299" y="3156712"/>
            <a:ext cx="57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…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9445" y="5905717"/>
            <a:ext cx="114243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7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2" y="692696"/>
            <a:ext cx="9118048" cy="616530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70" y="836712"/>
            <a:ext cx="1798231" cy="2103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 descr="Mammo_Case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04640" y="2493916"/>
            <a:ext cx="992981" cy="1889522"/>
          </a:xfrm>
          <a:prstGeom prst="rect">
            <a:avLst/>
          </a:prstGeom>
          <a:noFill/>
        </p:spPr>
      </p:pic>
      <p:pic>
        <p:nvPicPr>
          <p:cNvPr id="9" name="Picture 12" descr="sagital"/>
          <p:cNvPicPr preferRelativeResize="0"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53648" y="4339985"/>
            <a:ext cx="958453" cy="2571750"/>
          </a:xfrm>
          <a:prstGeom prst="rect">
            <a:avLst/>
          </a:prstGeom>
          <a:noFill/>
        </p:spPr>
      </p:pic>
      <p:pic>
        <p:nvPicPr>
          <p:cNvPr id="10" name="Picture 9" descr="full_hu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54601" y="2259914"/>
            <a:ext cx="2035983" cy="2035983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80083" y="4365250"/>
            <a:ext cx="1285884" cy="242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JMBhea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85019" y="746431"/>
            <a:ext cx="1838006" cy="1492539"/>
          </a:xfrm>
          <a:prstGeom prst="rect">
            <a:avLst/>
          </a:prstGeom>
        </p:spPr>
      </p:pic>
      <p:pic>
        <p:nvPicPr>
          <p:cNvPr id="13" name="Picture 5" descr="0709 MySpin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" y="4866454"/>
            <a:ext cx="1887157" cy="1887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44300" y="-290712"/>
            <a:ext cx="8229600" cy="1143000"/>
          </a:xfrm>
        </p:spPr>
        <p:txBody>
          <a:bodyPr/>
          <a:lstStyle/>
          <a:p>
            <a:r>
              <a:rPr lang="en-GB" sz="2800" dirty="0"/>
              <a:t>A day in the life of a clinician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23017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BD4BC: an Image Analysis Perspective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40" y="1572583"/>
            <a:ext cx="9129860" cy="4525963"/>
          </a:xfrm>
        </p:spPr>
        <p:txBody>
          <a:bodyPr/>
          <a:lstStyle/>
          <a:p>
            <a:r>
              <a:rPr lang="en-GB" dirty="0" smtClean="0"/>
              <a:t>“Huge” databases can be collected easily</a:t>
            </a:r>
          </a:p>
          <a:p>
            <a:pPr lvl="1"/>
            <a:r>
              <a:rPr lang="en-GB" dirty="0" smtClean="0">
                <a:solidFill>
                  <a:schemeClr val="accent1"/>
                </a:solidFill>
              </a:rPr>
              <a:t>Internet (2.0), Cloud processing</a:t>
            </a:r>
          </a:p>
          <a:p>
            <a:pPr lvl="1"/>
            <a:r>
              <a:rPr lang="en-GB" dirty="0" smtClean="0">
                <a:solidFill>
                  <a:schemeClr val="accent1"/>
                </a:solidFill>
              </a:rPr>
              <a:t>Statistical power, e.g. 4M </a:t>
            </a:r>
            <a:r>
              <a:rPr lang="en-GB" dirty="0" err="1" smtClean="0">
                <a:solidFill>
                  <a:schemeClr val="accent1"/>
                </a:solidFill>
              </a:rPr>
              <a:t>mammos</a:t>
            </a:r>
            <a:r>
              <a:rPr lang="en-GB" dirty="0" smtClean="0">
                <a:solidFill>
                  <a:schemeClr val="accent1"/>
                </a:solidFill>
              </a:rPr>
              <a:t> p/y </a:t>
            </a:r>
          </a:p>
          <a:p>
            <a:pPr lvl="1"/>
            <a:r>
              <a:rPr lang="en-GB" dirty="0" smtClean="0">
                <a:solidFill>
                  <a:schemeClr val="accent1"/>
                </a:solidFill>
              </a:rPr>
              <a:t>75M </a:t>
            </a:r>
            <a:r>
              <a:rPr lang="en-GB" dirty="0" err="1" smtClean="0">
                <a:solidFill>
                  <a:schemeClr val="accent1"/>
                </a:solidFill>
              </a:rPr>
              <a:t>mammos</a:t>
            </a:r>
            <a:r>
              <a:rPr lang="en-GB" dirty="0" smtClean="0">
                <a:solidFill>
                  <a:schemeClr val="accent1"/>
                </a:solidFill>
              </a:rPr>
              <a:t> p/y rising to 150M within 10 years</a:t>
            </a:r>
          </a:p>
          <a:p>
            <a:r>
              <a:rPr lang="en-GB" dirty="0" smtClean="0"/>
              <a:t>Substantial developments in machine learning</a:t>
            </a:r>
          </a:p>
          <a:p>
            <a:pPr lvl="1"/>
            <a:r>
              <a:rPr lang="en-GB" dirty="0" smtClean="0">
                <a:solidFill>
                  <a:schemeClr val="accent1"/>
                </a:solidFill>
              </a:rPr>
              <a:t>Random Forests, Deep Learning, …</a:t>
            </a:r>
          </a:p>
          <a:p>
            <a:pPr lvl="1"/>
            <a:r>
              <a:rPr lang="en-GB" i="1" dirty="0" smtClean="0">
                <a:solidFill>
                  <a:schemeClr val="accent1"/>
                </a:solidFill>
              </a:rPr>
              <a:t>Model</a:t>
            </a:r>
            <a:r>
              <a:rPr lang="en-GB" dirty="0" smtClean="0">
                <a:solidFill>
                  <a:schemeClr val="accent1"/>
                </a:solidFill>
              </a:rPr>
              <a:t> driven (conventional stats) </a:t>
            </a:r>
            <a:r>
              <a:rPr lang="en-GB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n-GB" i="1" dirty="0" smtClean="0">
                <a:solidFill>
                  <a:schemeClr val="accent1"/>
                </a:solidFill>
              </a:rPr>
              <a:t>Data</a:t>
            </a:r>
            <a:r>
              <a:rPr lang="en-GB" dirty="0" smtClean="0">
                <a:solidFill>
                  <a:schemeClr val="accent1"/>
                </a:solidFill>
              </a:rPr>
              <a:t> driven </a:t>
            </a:r>
            <a:r>
              <a:rPr lang="en-GB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n-GB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priors + big data</a:t>
            </a:r>
            <a:endParaRPr lang="en-GB" dirty="0" smtClean="0">
              <a:solidFill>
                <a:schemeClr val="accent1"/>
              </a:solidFill>
            </a:endParaRPr>
          </a:p>
          <a:p>
            <a:r>
              <a:rPr lang="en-GB" dirty="0" smtClean="0"/>
              <a:t>Marginalise </a:t>
            </a:r>
            <a:r>
              <a:rPr lang="en-GB" dirty="0" smtClean="0"/>
              <a:t>confounds</a:t>
            </a:r>
          </a:p>
          <a:p>
            <a:pPr lvl="1"/>
            <a:r>
              <a:rPr lang="en-GB" dirty="0" smtClean="0">
                <a:solidFill>
                  <a:schemeClr val="accent1"/>
                </a:solidFill>
              </a:rPr>
              <a:t>How might we learn to recognise an automobile??</a:t>
            </a:r>
          </a:p>
          <a:p>
            <a:pPr lvl="1"/>
            <a:r>
              <a:rPr lang="en-GB" dirty="0" smtClean="0">
                <a:solidFill>
                  <a:schemeClr val="accent1"/>
                </a:solidFill>
              </a:rPr>
              <a:t>Given 100 examples, rely upon a model… that is, tell the program the answer</a:t>
            </a:r>
            <a:endParaRPr lang="en-GB" dirty="0" smtClean="0">
              <a:solidFill>
                <a:schemeClr val="accent1"/>
              </a:solidFill>
            </a:endParaRPr>
          </a:p>
        </p:txBody>
      </p:sp>
      <p:pic>
        <p:nvPicPr>
          <p:cNvPr id="4" name="Picture 5" descr="cr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28070"/>
            <a:ext cx="854123" cy="1029930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7308305" y="6308726"/>
            <a:ext cx="1884454" cy="549274"/>
            <a:chOff x="5604760" y="2734003"/>
            <a:chExt cx="1753260" cy="4765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4760" y="2734003"/>
              <a:ext cx="1276941" cy="47655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1701" y="2734003"/>
              <a:ext cx="476319" cy="476554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5286136" y="2394865"/>
            <a:ext cx="1138029" cy="357907"/>
            <a:chOff x="5604760" y="2734003"/>
            <a:chExt cx="1753260" cy="4765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4760" y="2734003"/>
              <a:ext cx="1276941" cy="47655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1701" y="2734003"/>
              <a:ext cx="476319" cy="476554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9745" y="2636912"/>
            <a:ext cx="2277854" cy="125007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748095" y="4745514"/>
            <a:ext cx="5071747" cy="2084936"/>
            <a:chOff x="251520" y="404664"/>
            <a:chExt cx="8712017" cy="305102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0463" y="1484784"/>
              <a:ext cx="3630413" cy="18669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1520" y="548680"/>
              <a:ext cx="2483054" cy="144016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27784" y="404664"/>
              <a:ext cx="2556254" cy="127875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57066" y="543112"/>
              <a:ext cx="2806471" cy="150715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31444" y="1296690"/>
              <a:ext cx="2805319" cy="13843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29007" y="1906290"/>
              <a:ext cx="2462588" cy="1549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62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2246"/>
            <a:ext cx="8501286" cy="1143000"/>
          </a:xfrm>
        </p:spPr>
        <p:txBody>
          <a:bodyPr/>
          <a:lstStyle/>
          <a:p>
            <a:r>
              <a:rPr lang="en-GB" dirty="0" smtClean="0"/>
              <a:t>Example </a:t>
            </a:r>
            <a:r>
              <a:rPr lang="en-GB" dirty="0" smtClean="0"/>
              <a:t>1/4: Pattern Learning &amp; Recognition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64702"/>
            <a:ext cx="8229600" cy="4525963"/>
          </a:xfrm>
        </p:spPr>
        <p:txBody>
          <a:bodyPr/>
          <a:lstStyle/>
          <a:p>
            <a:r>
              <a:rPr lang="en-GB" dirty="0" smtClean="0"/>
              <a:t>Deep </a:t>
            </a:r>
            <a:r>
              <a:rPr lang="en-GB" dirty="0" smtClean="0"/>
              <a:t>learning for </a:t>
            </a:r>
            <a:r>
              <a:rPr lang="en-GB" dirty="0" smtClean="0"/>
              <a:t>Computer-Aided Detection of  </a:t>
            </a:r>
            <a:r>
              <a:rPr lang="en-GB" dirty="0" err="1" smtClean="0"/>
              <a:t>Mammo</a:t>
            </a:r>
            <a:r>
              <a:rPr lang="en-GB" dirty="0" smtClean="0"/>
              <a:t> Lesions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7308305" y="6308726"/>
            <a:ext cx="1884454" cy="549274"/>
            <a:chOff x="5604760" y="2734003"/>
            <a:chExt cx="1753260" cy="4765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4760" y="2734003"/>
              <a:ext cx="1276941" cy="47655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81701" y="2734003"/>
              <a:ext cx="476319" cy="47655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009659" y="1712686"/>
            <a:ext cx="8122960" cy="5155554"/>
            <a:chOff x="1009659" y="1712686"/>
            <a:chExt cx="8122960" cy="515555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659" y="1712686"/>
              <a:ext cx="5531377" cy="442333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911" y="6028676"/>
              <a:ext cx="2133965" cy="839564"/>
            </a:xfrm>
            <a:prstGeom prst="rect">
              <a:avLst/>
            </a:prstGeom>
          </p:spPr>
        </p:pic>
        <p:pic>
          <p:nvPicPr>
            <p:cNvPr id="10" name="Picture 2" descr="http://www.umcn.nl/OverUMCstRadboud/NieuwsEnMedia/archief/Nieuwsarchief%202011/mei/PublishingImages/Karssemeijer.jpg"/>
            <p:cNvPicPr>
              <a:picLocks noChangeAspect="1" noChangeArrowheads="1"/>
            </p:cNvPicPr>
            <p:nvPr/>
          </p:nvPicPr>
          <p:blipFill>
            <a:blip r:embed="rId6" cstate="print"/>
            <a:srcRect b="8192"/>
            <a:stretch>
              <a:fillRect/>
            </a:stretch>
          </p:blipFill>
          <p:spPr bwMode="auto">
            <a:xfrm>
              <a:off x="6962390" y="4666432"/>
              <a:ext cx="1084187" cy="1375540"/>
            </a:xfrm>
            <a:prstGeom prst="rect">
              <a:avLst/>
            </a:prstGeom>
            <a:noFill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320" y="4668269"/>
              <a:ext cx="1085299" cy="135857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800933" y="2724026"/>
              <a:ext cx="21681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Deep learning applied to 250X250 patches of 45,000 mammograms</a:t>
              </a:r>
              <a:endParaRPr lang="en-GB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504" y="5986793"/>
            <a:ext cx="698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What could we learn from a training set of 25,000,000 mammograms that is beyond 45,000??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What could we learn from 100,000 </a:t>
            </a:r>
            <a:r>
              <a:rPr lang="en-GB" err="1" smtClean="0">
                <a:solidFill>
                  <a:schemeClr val="tx2"/>
                </a:solidFill>
              </a:rPr>
              <a:t>Mammo+ABUS</a:t>
            </a:r>
            <a:r>
              <a:rPr lang="en-GB" smtClean="0">
                <a:solidFill>
                  <a:schemeClr val="tx2"/>
                </a:solidFill>
              </a:rPr>
              <a:t>/MRI??? 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92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/>
          <a:lstStyle/>
          <a:p>
            <a:r>
              <a:rPr lang="en-GB" dirty="0" smtClean="0"/>
              <a:t>Example </a:t>
            </a:r>
            <a:r>
              <a:rPr lang="en-GB" dirty="0" smtClean="0"/>
              <a:t>1/4: Pattern Learning &amp; Recognition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r>
              <a:rPr lang="en-GB" dirty="0" smtClean="0"/>
              <a:t>Large scale deep learning for CAD </a:t>
            </a:r>
            <a:r>
              <a:rPr lang="en-GB" dirty="0" err="1" smtClean="0"/>
              <a:t>Mammo</a:t>
            </a:r>
            <a:r>
              <a:rPr lang="en-GB" dirty="0" smtClean="0"/>
              <a:t> Lesions</a:t>
            </a:r>
          </a:p>
          <a:p>
            <a:r>
              <a:rPr lang="en-GB" dirty="0" smtClean="0"/>
              <a:t>Prediction of likely masking and Interval cancers</a:t>
            </a:r>
          </a:p>
          <a:p>
            <a:pPr lvl="1"/>
            <a:r>
              <a:rPr lang="en-GB" dirty="0" smtClean="0">
                <a:solidFill>
                  <a:schemeClr val="accent1"/>
                </a:solidFill>
              </a:rPr>
              <a:t>1/3 interval cancers in UK were “predictable” on previous </a:t>
            </a:r>
            <a:r>
              <a:rPr lang="en-GB" dirty="0" err="1" smtClean="0">
                <a:solidFill>
                  <a:schemeClr val="accent1"/>
                </a:solidFill>
              </a:rPr>
              <a:t>mammo</a:t>
            </a:r>
            <a:endParaRPr lang="en-GB" dirty="0" smtClean="0">
              <a:solidFill>
                <a:schemeClr val="accent1"/>
              </a:solidFill>
            </a:endParaRPr>
          </a:p>
        </p:txBody>
      </p:sp>
      <p:pic>
        <p:nvPicPr>
          <p:cNvPr id="4" name="Picture 5" descr="cr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9093"/>
            <a:ext cx="1259632" cy="1518907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7308305" y="6308726"/>
            <a:ext cx="1884454" cy="549274"/>
            <a:chOff x="5604760" y="2734003"/>
            <a:chExt cx="1753260" cy="4765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4760" y="2734003"/>
              <a:ext cx="1276941" cy="47655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1701" y="2734003"/>
              <a:ext cx="476319" cy="476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421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0545125"/>
              </p:ext>
            </p:extLst>
          </p:nvPr>
        </p:nvGraphicFramePr>
        <p:xfrm>
          <a:off x="157655" y="1068503"/>
          <a:ext cx="8875987" cy="5710670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1534223"/>
                <a:gridCol w="2312563"/>
                <a:gridCol w="930166"/>
                <a:gridCol w="740979"/>
                <a:gridCol w="1777449"/>
                <a:gridCol w="731741"/>
                <a:gridCol w="848866"/>
              </a:tblGrid>
              <a:tr h="615248">
                <a:tc>
                  <a:txBody>
                    <a:bodyPr/>
                    <a:lstStyle/>
                    <a:p>
                      <a:pPr marR="3937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FF0000"/>
                          </a:solidFill>
                          <a:effectLst/>
                        </a:rPr>
                        <a:t>VDG Density</a:t>
                      </a:r>
                      <a:endParaRPr lang="nl-NL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FF0000"/>
                          </a:solidFill>
                          <a:effectLst/>
                        </a:rPr>
                        <a:t>Screen detected</a:t>
                      </a:r>
                      <a:br>
                        <a:rPr lang="en-GB" sz="1800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GB" sz="1800" dirty="0">
                          <a:solidFill>
                            <a:srgbClr val="FF0000"/>
                          </a:solidFill>
                          <a:effectLst/>
                        </a:rPr>
                        <a:t>breast cancer</a:t>
                      </a:r>
                      <a:endParaRPr lang="nl-NL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 gridSpan="2">
                  <a:txBody>
                    <a:bodyPr/>
                    <a:lstStyle/>
                    <a:p>
                      <a:pPr marR="3937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nl-NL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FF0000"/>
                          </a:solidFill>
                          <a:effectLst/>
                        </a:rPr>
                        <a:t>Interval breast cancer</a:t>
                      </a:r>
                      <a:endParaRPr lang="nl-NL" sz="18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R="3937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nl-NL" sz="18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 gridSpan="2">
                  <a:txBody>
                    <a:bodyPr/>
                    <a:lstStyle/>
                    <a:p>
                      <a:pPr marR="3937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nl-NL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</a:tr>
              <a:tr h="270496">
                <a:tc>
                  <a:txBody>
                    <a:bodyPr/>
                    <a:lstStyle/>
                    <a:p>
                      <a:pPr marR="3937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nl-NL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err="1" smtClean="0">
                          <a:effectLst/>
                        </a:rPr>
                        <a:t>OR</a:t>
                      </a:r>
                      <a:r>
                        <a:rPr lang="en-GB" sz="1600" baseline="-25000" dirty="0" err="1" smtClean="0">
                          <a:effectLst/>
                        </a:rPr>
                        <a:t>unadjusted</a:t>
                      </a:r>
                      <a:endParaRPr lang="nl-NL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 gridSpan="2">
                  <a:txBody>
                    <a:bodyPr/>
                    <a:lstStyle/>
                    <a:p>
                      <a:pPr marR="3937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95% CI</a:t>
                      </a:r>
                      <a:endParaRPr lang="nl-NL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err="1" smtClean="0">
                          <a:effectLst/>
                        </a:rPr>
                        <a:t>OR</a:t>
                      </a:r>
                      <a:r>
                        <a:rPr lang="en-GB" sz="1600" baseline="-25000" dirty="0" err="1" smtClean="0">
                          <a:effectLst/>
                        </a:rPr>
                        <a:t>unadjusted</a:t>
                      </a:r>
                      <a:endParaRPr lang="nl-NL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 gridSpan="2">
                  <a:txBody>
                    <a:bodyPr/>
                    <a:lstStyle/>
                    <a:p>
                      <a:pPr marR="3937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95% CI</a:t>
                      </a:r>
                      <a:endParaRPr lang="nl-NL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</a:tr>
              <a:tr h="295298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effectLst/>
                        </a:rPr>
                        <a:t>1</a:t>
                      </a:r>
                      <a:endParaRPr lang="nl-NL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 gridSpan="2"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(ref)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 gridSpan="2"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(ref)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</a:tr>
              <a:tr h="286409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effectLst/>
                        </a:rPr>
                        <a:t>2</a:t>
                      </a:r>
                      <a:endParaRPr lang="nl-NL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1.61*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1.19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2.19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2.38*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1.17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4.86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</a:tr>
              <a:tr h="286408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3</a:t>
                      </a:r>
                      <a:endParaRPr lang="nl-NL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1.64*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1.20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2.26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4.77*</a:t>
                      </a:r>
                      <a:r>
                        <a:rPr lang="en-GB" sz="1600" baseline="30000">
                          <a:effectLst/>
                        </a:rPr>
                        <a:t>¥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2.38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9.57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</a:tr>
              <a:tr h="286408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effectLst/>
                        </a:rPr>
                        <a:t>4</a:t>
                      </a:r>
                      <a:endParaRPr lang="nl-NL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</a:rPr>
                        <a:t>1.49</a:t>
                      </a:r>
                      <a:endParaRPr lang="nl-NL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0.97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2.29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</a:rPr>
                        <a:t>5.93*</a:t>
                      </a:r>
                      <a:r>
                        <a:rPr lang="en-GB" sz="1600" baseline="30000" dirty="0">
                          <a:solidFill>
                            <a:srgbClr val="FF0000"/>
                          </a:solidFill>
                          <a:effectLst/>
                        </a:rPr>
                        <a:t>¥</a:t>
                      </a:r>
                      <a:endParaRPr lang="nl-NL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2.74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12.82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</a:tr>
              <a:tr h="318232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nl-NL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 err="1" smtClean="0">
                          <a:effectLst/>
                        </a:rPr>
                        <a:t>OR</a:t>
                      </a:r>
                      <a:r>
                        <a:rPr lang="en-GB" sz="1600" baseline="-25000" dirty="0" err="1" smtClean="0">
                          <a:effectLst/>
                        </a:rPr>
                        <a:t>age</a:t>
                      </a:r>
                      <a:r>
                        <a:rPr lang="en-GB" sz="1600" baseline="-25000" dirty="0" smtClean="0">
                          <a:effectLst/>
                        </a:rPr>
                        <a:t> adjusted</a:t>
                      </a:r>
                      <a:endParaRPr lang="nl-NL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 gridSpan="2">
                  <a:txBody>
                    <a:bodyPr/>
                    <a:lstStyle/>
                    <a:p>
                      <a:pPr marR="3937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95% CI</a:t>
                      </a:r>
                      <a:endParaRPr lang="nl-NL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 err="1" smtClean="0">
                          <a:effectLst/>
                        </a:rPr>
                        <a:t>OR</a:t>
                      </a:r>
                      <a:r>
                        <a:rPr lang="en-GB" sz="1600" baseline="-25000" dirty="0" err="1" smtClean="0">
                          <a:effectLst/>
                        </a:rPr>
                        <a:t>age</a:t>
                      </a:r>
                      <a:r>
                        <a:rPr lang="en-GB" sz="1600" baseline="-25000" dirty="0" smtClean="0">
                          <a:effectLst/>
                        </a:rPr>
                        <a:t> adjusted</a:t>
                      </a:r>
                      <a:endParaRPr lang="nl-NL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 gridSpan="2">
                  <a:txBody>
                    <a:bodyPr/>
                    <a:lstStyle/>
                    <a:p>
                      <a:pPr marR="3937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95% CI</a:t>
                      </a:r>
                      <a:endParaRPr lang="nl-NL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</a:tr>
              <a:tr h="375183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1</a:t>
                      </a:r>
                      <a:endParaRPr lang="nl-NL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 gridSpan="2"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(ref)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 gridSpan="2"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(ref)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</a:tr>
              <a:tr h="32468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2</a:t>
                      </a:r>
                      <a:endParaRPr lang="nl-NL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1.65*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1.21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2.24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2.45*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1.20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4.99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</a:tr>
              <a:tr h="318472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3</a:t>
                      </a:r>
                      <a:endParaRPr lang="nl-NL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1.78*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1.29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2.47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5.24*</a:t>
                      </a:r>
                      <a:r>
                        <a:rPr lang="en-GB" sz="1600" baseline="30000" dirty="0">
                          <a:effectLst/>
                        </a:rPr>
                        <a:t>¥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2.59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10.59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</a:tr>
              <a:tr h="334144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4</a:t>
                      </a:r>
                      <a:endParaRPr lang="nl-NL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</a:rPr>
                        <a:t>1.69*</a:t>
                      </a:r>
                      <a:endParaRPr lang="nl-NL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1.08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2.63</a:t>
                      </a:r>
                      <a:endParaRPr lang="nl-NL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</a:rPr>
                        <a:t>6.86*</a:t>
                      </a:r>
                      <a:r>
                        <a:rPr lang="en-GB" sz="1600" baseline="30000" dirty="0">
                          <a:solidFill>
                            <a:srgbClr val="FF0000"/>
                          </a:solidFill>
                          <a:effectLst/>
                        </a:rPr>
                        <a:t>¥</a:t>
                      </a:r>
                      <a:endParaRPr lang="nl-NL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3.12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15.11</a:t>
                      </a:r>
                      <a:endParaRPr lang="nl-NL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</a:tr>
              <a:tr h="318391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nl-NL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</a:tr>
              <a:tr h="726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VBD (per SD </a:t>
                      </a:r>
                      <a:r>
                        <a:rPr lang="en-GB" sz="1800" dirty="0" smtClean="0">
                          <a:effectLst/>
                        </a:rPr>
                        <a:t>increase)</a:t>
                      </a:r>
                      <a:r>
                        <a:rPr lang="en-GB" sz="1800" baseline="30000" dirty="0" smtClean="0">
                          <a:effectLst/>
                        </a:rPr>
                        <a:t>X</a:t>
                      </a:r>
                      <a:endParaRPr lang="nl-NL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OR</a:t>
                      </a:r>
                      <a:endParaRPr lang="nl-NL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95</a:t>
                      </a:r>
                      <a:r>
                        <a:rPr lang="en-GB" sz="1800" dirty="0">
                          <a:effectLst/>
                        </a:rPr>
                        <a:t>% CI</a:t>
                      </a:r>
                      <a:endParaRPr lang="nl-NL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OR</a:t>
                      </a:r>
                      <a:endParaRPr lang="nl-NL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95</a:t>
                      </a:r>
                      <a:r>
                        <a:rPr lang="en-GB" sz="1800" dirty="0">
                          <a:effectLst/>
                        </a:rPr>
                        <a:t>% CI</a:t>
                      </a:r>
                      <a:endParaRPr lang="nl-NL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</a:tr>
              <a:tr h="318391">
                <a:tc>
                  <a:txBody>
                    <a:bodyPr/>
                    <a:lstStyle/>
                    <a:p>
                      <a:pPr marR="3937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 smtClean="0">
                          <a:effectLst/>
                        </a:rPr>
                        <a:t>OR</a:t>
                      </a:r>
                      <a:r>
                        <a:rPr lang="en-GB" sz="1800" baseline="-25000" dirty="0" err="1" smtClean="0">
                          <a:effectLst/>
                        </a:rPr>
                        <a:t>unadjusted</a:t>
                      </a:r>
                      <a:endParaRPr lang="nl-NL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1.11*</a:t>
                      </a:r>
                      <a:endParaRPr lang="nl-NL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1.02</a:t>
                      </a:r>
                      <a:endParaRPr lang="nl-NL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1.22</a:t>
                      </a:r>
                      <a:endParaRPr lang="nl-NL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1.51*</a:t>
                      </a:r>
                      <a:endParaRPr lang="nl-NL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1.31</a:t>
                      </a:r>
                      <a:endParaRPr lang="nl-NL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1.75</a:t>
                      </a:r>
                      <a:endParaRPr lang="nl-NL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</a:tr>
              <a:tr h="318391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 err="1" smtClean="0">
                          <a:effectLst/>
                        </a:rPr>
                        <a:t>OR</a:t>
                      </a:r>
                      <a:r>
                        <a:rPr lang="en-GB" sz="1800" baseline="-25000" dirty="0" err="1" smtClean="0">
                          <a:effectLst/>
                        </a:rPr>
                        <a:t>age</a:t>
                      </a:r>
                      <a:r>
                        <a:rPr lang="en-GB" sz="1800" baseline="-25000" dirty="0" smtClean="0">
                          <a:effectLst/>
                        </a:rPr>
                        <a:t> adjusted</a:t>
                      </a:r>
                      <a:endParaRPr lang="nl-NL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1.17*</a:t>
                      </a:r>
                      <a:endParaRPr lang="nl-NL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1.06</a:t>
                      </a:r>
                      <a:endParaRPr lang="nl-NL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1.29</a:t>
                      </a:r>
                      <a:endParaRPr lang="nl-NL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1.58*</a:t>
                      </a:r>
                      <a:endParaRPr lang="nl-NL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1.36</a:t>
                      </a:r>
                      <a:endParaRPr lang="nl-NL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1.84</a:t>
                      </a:r>
                      <a:endParaRPr lang="nl-NL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</a:tr>
              <a:tr h="318391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*</a:t>
                      </a:r>
                      <a:r>
                        <a:rPr lang="en-GB" sz="1800" dirty="0" smtClean="0">
                          <a:effectLst/>
                        </a:rPr>
                        <a:t>P&lt;0.05, </a:t>
                      </a:r>
                      <a:r>
                        <a:rPr lang="en-GB" sz="1800" kern="1200" dirty="0" smtClean="0">
                          <a:effectLst/>
                        </a:rPr>
                        <a:t>Screen detected as reference category: ¥P&lt;0.05</a:t>
                      </a:r>
                      <a:endParaRPr lang="nl-NL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75" marR="61675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57655" y="138344"/>
            <a:ext cx="7193517" cy="710952"/>
          </a:xfrm>
        </p:spPr>
        <p:txBody>
          <a:bodyPr>
            <a:noAutofit/>
          </a:bodyPr>
          <a:lstStyle/>
          <a:p>
            <a:pPr algn="l"/>
            <a:r>
              <a:rPr lang="nl-NL" sz="3200" dirty="0" smtClean="0"/>
              <a:t>Masking risk</a:t>
            </a:r>
            <a:r>
              <a:rPr lang="nl-NL" sz="3200" dirty="0" smtClean="0"/>
              <a:t>: Carla van Gils</a:t>
            </a:r>
            <a:endParaRPr lang="nl-NL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43499"/>
            <a:ext cx="1508453" cy="856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397" y="59308"/>
            <a:ext cx="950643" cy="8995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170" y="2520950"/>
            <a:ext cx="5684125" cy="271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7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/>
          <a:lstStyle/>
          <a:p>
            <a:r>
              <a:rPr lang="en-GB" dirty="0" smtClean="0"/>
              <a:t>Example </a:t>
            </a:r>
            <a:r>
              <a:rPr lang="en-GB" dirty="0" smtClean="0"/>
              <a:t>1/4: Pattern Learning &amp; Recognition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r>
              <a:rPr lang="en-GB" dirty="0" smtClean="0"/>
              <a:t>Large scale deep learning for CAD </a:t>
            </a:r>
            <a:r>
              <a:rPr lang="en-GB" dirty="0" err="1" smtClean="0"/>
              <a:t>Mammo</a:t>
            </a:r>
            <a:r>
              <a:rPr lang="en-GB" dirty="0" smtClean="0"/>
              <a:t> Lesions</a:t>
            </a:r>
          </a:p>
          <a:p>
            <a:r>
              <a:rPr lang="en-GB" dirty="0" smtClean="0"/>
              <a:t>Prediction of likely masking and Interval cancers</a:t>
            </a:r>
          </a:p>
          <a:p>
            <a:pPr lvl="1"/>
            <a:r>
              <a:rPr lang="en-GB" dirty="0" smtClean="0">
                <a:solidFill>
                  <a:schemeClr val="accent1"/>
                </a:solidFill>
              </a:rPr>
              <a:t>1/3 interval cancers in UK were “predictable” on previous </a:t>
            </a:r>
            <a:r>
              <a:rPr lang="en-GB" dirty="0" err="1" smtClean="0">
                <a:solidFill>
                  <a:schemeClr val="accent1"/>
                </a:solidFill>
              </a:rPr>
              <a:t>mammo</a:t>
            </a:r>
            <a:endParaRPr lang="en-GB" dirty="0" smtClean="0">
              <a:solidFill>
                <a:schemeClr val="accent1"/>
              </a:solidFill>
            </a:endParaRPr>
          </a:p>
          <a:p>
            <a:r>
              <a:rPr lang="en-GB" dirty="0" smtClean="0"/>
              <a:t>Digital Pathology: abnormalities</a:t>
            </a:r>
          </a:p>
          <a:p>
            <a:r>
              <a:rPr lang="en-GB" dirty="0" smtClean="0"/>
              <a:t>Angiogenesis: </a:t>
            </a:r>
            <a:r>
              <a:rPr lang="en-GB" dirty="0" err="1" smtClean="0"/>
              <a:t>tumor</a:t>
            </a:r>
            <a:r>
              <a:rPr lang="en-GB" dirty="0" smtClean="0"/>
              <a:t> vascular growth dynamics</a:t>
            </a:r>
          </a:p>
          <a:p>
            <a:pPr lvl="1"/>
            <a:r>
              <a:rPr lang="en-GB" dirty="0" smtClean="0">
                <a:solidFill>
                  <a:schemeClr val="accent1"/>
                </a:solidFill>
              </a:rPr>
              <a:t>Up to 10 serial image volumes, 6 hours apart</a:t>
            </a:r>
          </a:p>
          <a:p>
            <a:pPr lvl="1"/>
            <a:r>
              <a:rPr lang="en-GB" dirty="0" smtClean="0">
                <a:solidFill>
                  <a:schemeClr val="accent1"/>
                </a:solidFill>
              </a:rPr>
              <a:t>10 3D volumes with 1</a:t>
            </a:r>
            <a:r>
              <a:rPr lang="el-GR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μ</a:t>
            </a:r>
            <a:r>
              <a:rPr lang="en-GB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 sampling</a:t>
            </a:r>
          </a:p>
          <a:p>
            <a:pPr lvl="1"/>
            <a:r>
              <a:rPr lang="en-GB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Brings a network of meaty PCs to its knees</a:t>
            </a:r>
          </a:p>
          <a:p>
            <a:pPr lvl="1"/>
            <a:r>
              <a:rPr lang="en-GB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Math model </a:t>
            </a:r>
            <a:r>
              <a:rPr lang="en-GB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that (</a:t>
            </a:r>
            <a:r>
              <a:rPr lang="en-GB" dirty="0" err="1" smtClean="0">
                <a:solidFill>
                  <a:schemeClr val="accent1"/>
                </a:solidFill>
                <a:cs typeface="Times New Roman" panose="02020603050405020304" pitchFamily="18" charset="0"/>
              </a:rPr>
              <a:t>sh</a:t>
            </a:r>
            <a:r>
              <a:rPr lang="en-GB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!!!) </a:t>
            </a:r>
            <a:r>
              <a:rPr lang="en-GB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links to real data?</a:t>
            </a:r>
          </a:p>
        </p:txBody>
      </p:sp>
      <p:pic>
        <p:nvPicPr>
          <p:cNvPr id="4" name="Picture 5" descr="cr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9093"/>
            <a:ext cx="1259632" cy="1518907"/>
          </a:xfrm>
          <a:prstGeom prst="rect">
            <a:avLst/>
          </a:prstGeom>
          <a:noFill/>
        </p:spPr>
      </p:pic>
      <p:grpSp>
        <p:nvGrpSpPr>
          <p:cNvPr id="10" name="Group 9"/>
          <p:cNvGrpSpPr/>
          <p:nvPr/>
        </p:nvGrpSpPr>
        <p:grpSpPr>
          <a:xfrm>
            <a:off x="6228184" y="4241939"/>
            <a:ext cx="2790311" cy="2601580"/>
            <a:chOff x="3989333" y="3501008"/>
            <a:chExt cx="3150351" cy="288961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9333" y="3501008"/>
              <a:ext cx="3150351" cy="2520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989333" y="6021288"/>
              <a:ext cx="31503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2 phase microscopy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16429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3188" y="0"/>
            <a:ext cx="9040812" cy="796925"/>
          </a:xfrm>
        </p:spPr>
        <p:txBody>
          <a:bodyPr/>
          <a:lstStyle/>
          <a:p>
            <a:r>
              <a:rPr lang="en-GB" sz="2800" b="1" dirty="0" smtClean="0"/>
              <a:t>A fundamental problem …</a:t>
            </a:r>
            <a:endParaRPr lang="en-GB" sz="2800" b="1" dirty="0"/>
          </a:p>
        </p:txBody>
      </p:sp>
      <p:sp>
        <p:nvSpPr>
          <p:cNvPr id="615427" name="Text Box 3"/>
          <p:cNvSpPr txBox="1">
            <a:spLocks noChangeArrowheads="1"/>
          </p:cNvSpPr>
          <p:nvPr/>
        </p:nvSpPr>
        <p:spPr bwMode="auto">
          <a:xfrm>
            <a:off x="6732588" y="692150"/>
            <a:ext cx="24114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1800">
              <a:latin typeface="Arial" pitchFamily="34" charset="0"/>
            </a:endParaRPr>
          </a:p>
        </p:txBody>
      </p:sp>
      <p:sp>
        <p:nvSpPr>
          <p:cNvPr id="615428" name="Text Box 4"/>
          <p:cNvSpPr txBox="1">
            <a:spLocks noChangeArrowheads="1"/>
          </p:cNvSpPr>
          <p:nvPr/>
        </p:nvSpPr>
        <p:spPr bwMode="auto">
          <a:xfrm>
            <a:off x="6732588" y="692150"/>
            <a:ext cx="24114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1800">
              <a:latin typeface="Arial" pitchFamily="34" charset="0"/>
            </a:endParaRPr>
          </a:p>
        </p:txBody>
      </p:sp>
      <p:pic>
        <p:nvPicPr>
          <p:cNvPr id="615429" name="Picture 5" descr="WhySMF2"/>
          <p:cNvPicPr>
            <a:picLocks noChangeAspect="1" noChangeArrowheads="1"/>
          </p:cNvPicPr>
          <p:nvPr/>
        </p:nvPicPr>
        <p:blipFill>
          <a:blip r:embed="rId2" cstate="print"/>
          <a:srcRect l="696" t="380" b="1006"/>
          <a:stretch>
            <a:fillRect/>
          </a:stretch>
        </p:blipFill>
        <p:spPr bwMode="auto">
          <a:xfrm>
            <a:off x="1259632" y="620688"/>
            <a:ext cx="6376665" cy="4156802"/>
          </a:xfrm>
          <a:prstGeom prst="rect">
            <a:avLst/>
          </a:prstGeom>
          <a:noFill/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0" y="4730976"/>
            <a:ext cx="8748464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/>
              <a:t>Two of the UK’s most experienced breast radiologists each examined the two mammograms shown, to estimate the percentage of dense </a:t>
            </a:r>
            <a:r>
              <a:rPr lang="en-GB" dirty="0" smtClean="0"/>
              <a:t>tissue.</a:t>
            </a:r>
            <a:endParaRPr lang="en-GB" dirty="0"/>
          </a:p>
          <a:p>
            <a:pPr>
              <a:spcBef>
                <a:spcPct val="50000"/>
              </a:spcBef>
            </a:pPr>
            <a:r>
              <a:rPr lang="en-GB" dirty="0" smtClean="0"/>
              <a:t>BK estimated 25%;  TLS</a:t>
            </a:r>
            <a:r>
              <a:rPr lang="en-US" dirty="0" smtClean="0"/>
              <a:t> </a:t>
            </a:r>
            <a:r>
              <a:rPr lang="en-GB" dirty="0" smtClean="0"/>
              <a:t>estimated 40% …. but it is the same breast</a:t>
            </a:r>
            <a:r>
              <a:rPr lang="en-GB" dirty="0" smtClean="0"/>
              <a:t>!!!</a:t>
            </a:r>
          </a:p>
          <a:p>
            <a:pPr>
              <a:spcBef>
                <a:spcPct val="50000"/>
              </a:spcBef>
            </a:pPr>
            <a:r>
              <a:rPr lang="en-GB" dirty="0" smtClean="0"/>
              <a:t>Unsurprising that inter/intra radiologist agreement is only 30%...</a:t>
            </a:r>
            <a:endParaRPr lang="en-GB" dirty="0" smtClean="0"/>
          </a:p>
          <a:p>
            <a:pPr>
              <a:spcBef>
                <a:spcPct val="50000"/>
              </a:spcBef>
            </a:pPr>
            <a:r>
              <a:rPr lang="en-GB" dirty="0" smtClean="0"/>
              <a:t>But what is the source of the problem??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1907704" y="1785571"/>
            <a:ext cx="5328940" cy="2718025"/>
            <a:chOff x="2130739" y="1771250"/>
            <a:chExt cx="4320480" cy="2268415"/>
          </a:xfrm>
        </p:grpSpPr>
        <p:sp>
          <p:nvSpPr>
            <p:cNvPr id="3" name="Rectangle 2"/>
            <p:cNvSpPr/>
            <p:nvPr/>
          </p:nvSpPr>
          <p:spPr>
            <a:xfrm>
              <a:off x="2130739" y="1771250"/>
              <a:ext cx="4320480" cy="226841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133909" y="1867618"/>
              <a:ext cx="4170613" cy="2054603"/>
              <a:chOff x="4793621" y="1290626"/>
              <a:chExt cx="4170613" cy="2054603"/>
            </a:xfrm>
          </p:grpSpPr>
          <p:pic>
            <p:nvPicPr>
              <p:cNvPr id="9" name="Picture 2" descr="cover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793621" y="1290626"/>
                <a:ext cx="1358569" cy="2054603"/>
              </a:xfrm>
              <a:prstGeom prst="rect">
                <a:avLst/>
              </a:prstGeom>
              <a:noFill/>
            </p:spPr>
          </p:pic>
          <p:pic>
            <p:nvPicPr>
              <p:cNvPr id="11" name="Shape 97"/>
              <p:cNvPicPr preferRelativeResize="0"/>
              <p:nvPr/>
            </p:nvPicPr>
            <p:blipFill rotWithShape="1">
              <a:blip r:embed="rId4">
                <a:alphaModFix/>
              </a:blip>
              <a:srcRect b="15358"/>
              <a:stretch/>
            </p:blipFill>
            <p:spPr>
              <a:xfrm>
                <a:off x="7776370" y="1417127"/>
                <a:ext cx="1187864" cy="165151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" name="Right Arrow 11"/>
              <p:cNvSpPr/>
              <p:nvPr/>
            </p:nvSpPr>
            <p:spPr>
              <a:xfrm>
                <a:off x="6488038" y="2006559"/>
                <a:ext cx="952484" cy="394419"/>
              </a:xfrm>
              <a:prstGeom prst="righ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375202" y="1410275"/>
                <a:ext cx="10653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1998 to 2014</a:t>
                </a:r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22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</a:t>
            </a:r>
            <a:r>
              <a:rPr lang="en-GB" dirty="0" smtClean="0"/>
              <a:t>2/4: Involution &amp; BC risk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625" y="1313041"/>
            <a:ext cx="8784976" cy="4525963"/>
          </a:xfrm>
        </p:spPr>
        <p:txBody>
          <a:bodyPr/>
          <a:lstStyle/>
          <a:p>
            <a:r>
              <a:rPr lang="en-GB" dirty="0" smtClean="0"/>
              <a:t>Quantitative measure of amount of dense tissue in a </a:t>
            </a:r>
            <a:r>
              <a:rPr lang="en-GB" dirty="0" err="1" smtClean="0"/>
              <a:t>mammo</a:t>
            </a:r>
            <a:endParaRPr lang="en-GB" dirty="0" smtClean="0"/>
          </a:p>
        </p:txBody>
      </p:sp>
      <p:pic>
        <p:nvPicPr>
          <p:cNvPr id="4" name="Picture 5" descr="cr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9093"/>
            <a:ext cx="1259632" cy="1518907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7308305" y="6308726"/>
            <a:ext cx="1884454" cy="549274"/>
            <a:chOff x="5604760" y="2734003"/>
            <a:chExt cx="1753260" cy="4765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4760" y="2734003"/>
              <a:ext cx="1276941" cy="47655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1701" y="2734003"/>
              <a:ext cx="476319" cy="47655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57200" y="1823720"/>
            <a:ext cx="5255697" cy="3032960"/>
            <a:chOff x="238806" y="1058592"/>
            <a:chExt cx="5255697" cy="303296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8806" y="1729481"/>
              <a:ext cx="1411549" cy="2362071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871340" y="2461889"/>
              <a:ext cx="66582" cy="599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976352" y="1613299"/>
              <a:ext cx="1023575" cy="7923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645362" y="1058592"/>
              <a:ext cx="35688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At this pixel, 5.8cm of fat; 0.2cm of dense tissue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1132122" y="3308597"/>
              <a:ext cx="66582" cy="599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1198705" y="2180149"/>
              <a:ext cx="893315" cy="112844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092020" y="1658389"/>
              <a:ext cx="34024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At this one, 3.6cm fat, 2.4cm of dense tissue 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224" y="2878217"/>
            <a:ext cx="4404574" cy="281892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77935" y="5798313"/>
            <a:ext cx="6416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4,000,000 mammograms processed in last 12 months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FDA cleared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Hundreds </a:t>
            </a:r>
            <a:r>
              <a:rPr lang="en-GB" dirty="0" smtClean="0"/>
              <a:t>of installations in 33 countries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117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306 Oncology">
  <a:themeElements>
    <a:clrScheme name="JMB 0506 14">
      <a:dk1>
        <a:srgbClr val="0000FF"/>
      </a:dk1>
      <a:lt1>
        <a:srgbClr val="FFFFFF"/>
      </a:lt1>
      <a:dk2>
        <a:srgbClr val="FF33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DA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JMB 050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JMB 05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MB 05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MB 05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MB 05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MB 05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MB 05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MB 05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MB 05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MB 05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MB 05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MB 05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MB 05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MB 0506 13">
        <a:dk1>
          <a:srgbClr val="0000FF"/>
        </a:dk1>
        <a:lt1>
          <a:srgbClr val="FFFFFF"/>
        </a:lt1>
        <a:dk2>
          <a:srgbClr val="FF33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MB 0506 14">
        <a:dk1>
          <a:srgbClr val="0000FF"/>
        </a:dk1>
        <a:lt1>
          <a:srgbClr val="FFFFFF"/>
        </a:lt1>
        <a:dk2>
          <a:srgbClr val="FF3300"/>
        </a:dk2>
        <a:lt2>
          <a:srgbClr val="808080"/>
        </a:lt2>
        <a:accent1>
          <a:srgbClr val="000000"/>
        </a:accent1>
        <a:accent2>
          <a:srgbClr val="333399"/>
        </a:accent2>
        <a:accent3>
          <a:srgbClr val="FFFFFF"/>
        </a:accent3>
        <a:accent4>
          <a:srgbClr val="0000DA"/>
        </a:accent4>
        <a:accent5>
          <a:srgbClr val="AAAAA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3" id="{0B685B85-57D5-4E11-8F04-E7C00C52182E}" vid="{D3C22774-475D-4C20-B826-B38F72B14108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Oncology 2</Template>
  <TotalTime>574</TotalTime>
  <Words>1092</Words>
  <Application>Microsoft Office PowerPoint</Application>
  <PresentationFormat>On-screen Show (4:3)</PresentationFormat>
  <Paragraphs>225</Paragraphs>
  <Slides>18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Wingdings</vt:lpstr>
      <vt:lpstr>1306 Oncology</vt:lpstr>
      <vt:lpstr>PowerPoint Presentation</vt:lpstr>
      <vt:lpstr>A day in the life of a clinician</vt:lpstr>
      <vt:lpstr>BD4BC: an Image Analysis Perspective</vt:lpstr>
      <vt:lpstr>Example 1/4: Pattern Learning &amp; Recognition</vt:lpstr>
      <vt:lpstr>Example 1/4: Pattern Learning &amp; Recognition</vt:lpstr>
      <vt:lpstr>Masking risk: Carla van Gils</vt:lpstr>
      <vt:lpstr>Example 1/4: Pattern Learning &amp; Recognition</vt:lpstr>
      <vt:lpstr>A fundamental problem …</vt:lpstr>
      <vt:lpstr>Example 2/4: Involution &amp; BC risk</vt:lpstr>
      <vt:lpstr>Example 2/4: Involution &amp; BC risk</vt:lpstr>
      <vt:lpstr>Example 2/4: Involution &amp; BC risk</vt:lpstr>
      <vt:lpstr>Example 3/4: Quality Assurance</vt:lpstr>
      <vt:lpstr>Example 4/4: Personalisation</vt:lpstr>
      <vt:lpstr>PowerPoint Presentation</vt:lpstr>
      <vt:lpstr>Personalised atlas</vt:lpstr>
      <vt:lpstr>PowerPoint Presentation</vt:lpstr>
      <vt:lpstr>Example 4/4: Personalisation</vt:lpstr>
      <vt:lpstr>Looking forward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Brady</dc:creator>
  <cp:lastModifiedBy>Michael Brady</cp:lastModifiedBy>
  <cp:revision>19</cp:revision>
  <dcterms:created xsi:type="dcterms:W3CDTF">2015-10-08T12:44:48Z</dcterms:created>
  <dcterms:modified xsi:type="dcterms:W3CDTF">2015-10-09T01:21:29Z</dcterms:modified>
</cp:coreProperties>
</file>